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5"/>
  </p:notesMasterIdLst>
  <p:sldIdLst>
    <p:sldId id="258" r:id="rId5"/>
    <p:sldId id="260" r:id="rId6"/>
    <p:sldId id="256" r:id="rId7"/>
    <p:sldId id="261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BCFA7163-DBDA-4741-977C-6AE9E5AEB7A1}">
          <p14:sldIdLst>
            <p14:sldId id="258"/>
            <p14:sldId id="260"/>
            <p14:sldId id="256"/>
            <p14:sldId id="261"/>
            <p14:sldId id="262"/>
            <p14:sldId id="263"/>
            <p14:sldId id="265"/>
            <p14:sldId id="264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80B"/>
    <a:srgbClr val="7DF52B"/>
    <a:srgbClr val="B93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5F35-CCD5-4BB1-B584-DB2A11366779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E504-D031-474B-AB2D-4BD3518712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64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5E504-D031-474B-AB2D-4BD35187125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86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90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427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685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8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0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9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2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1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9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4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367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0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0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4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5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2212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4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1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67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29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7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3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2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140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1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3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192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15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23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42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52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16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4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01AA-A475-4590-8EE4-5E320A9AAC77}" type="datetimeFigureOut">
              <a:rPr lang="nl-BE" smtClean="0"/>
              <a:t>22/02/2017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2C4C-55A5-4A8A-B3CC-BC9AFA44D48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57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34E-CFC7-45DD-9835-E968E710806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22/02/2017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97BD-932F-44F7-B810-EEF85A6DC789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7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k6uDMosvRAhWDfRoKHQYVDHMQjRwIBw&amp;url=http://www.ecuavisa.com/articulo/noticias/internacionales/108619-como-ir-paseo-barco-mafioso-como-al-capone&amp;bvm=bv.144224172,d.d2s&amp;psig=AFQjCNGsKqGtzqAOuhUz_FhXYM0T-UjwGQ&amp;ust=1484814330264856" TargetMode="External"/><Relationship Id="rId3" Type="http://schemas.openxmlformats.org/officeDocument/2006/relationships/hyperlink" Target="http://www.google.be/url?sa=i&amp;rct=j&amp;q=&amp;esrc=s&amp;source=images&amp;cd=&amp;cad=rja&amp;uact=8&amp;ved=0ahUKEwiHxceDlL3JAhWB1xQKHbtNDJAQjRwIBw&amp;url=http://news.bbc.co.uk/2/hi/americas/6074400.stm&amp;psig=AFQjCNHxnhYB9zHFpSljn2W_YWh2piMzdQ&amp;ust=1449144997759545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1.jpeg"/><Relationship Id="rId5" Type="http://schemas.openxmlformats.org/officeDocument/2006/relationships/hyperlink" Target="https://www.cruisedirect.nl/cruises/cccr20" TargetMode="External"/><Relationship Id="rId4" Type="http://schemas.openxmlformats.org/officeDocument/2006/relationships/image" Target="../media/image40.gif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jlkJ67s8nRAhXG2BoKHQUKCEAQjRwIBw&amp;url=http://kaarteuropa.net/&amp;bvm=bv.144224172,d.d2s&amp;psig=AFQjCNHNERkzBTocYLkIXYhmc6pQD8nCtg&amp;ust=1484750135578148" TargetMode="External"/><Relationship Id="rId3" Type="http://schemas.openxmlformats.org/officeDocument/2006/relationships/hyperlink" Target="http://www.google.be/url?sa=i&amp;rct=j&amp;q=&amp;esrc=s&amp;source=images&amp;cd=&amp;cad=rja&amp;uact=8&amp;ved=0ahUKEwj-k8SXscnRAhVFfRoKHVoHAkwQjRwIBw&amp;url=http://slideplayer.es/slide/6125035/&amp;bvm=bv.144224172,d.d2s&amp;psig=AFQjCNFSg7gRzwDqKKQ8bBVXOt_8OpU3LA&amp;ust=1484749529855548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google.be/url?sa=i&amp;rct=j&amp;q=&amp;esrc=s&amp;source=images&amp;cd=&amp;cad=rja&amp;uact=8&amp;ved=0ahUKEwirn729ssnRAhULuhoKHeT2A0oQjRwIBw&amp;url=http://www.animaatjes.nl/cliparts/ratatouille&amp;psig=AFQjCNF95xGhXnaUCMlr79JczjD7DcJOyw&amp;ust=1484749857119584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www.google.be/url?sa=i&amp;rct=j&amp;q=&amp;esrc=s&amp;source=images&amp;cd=&amp;cad=rja&amp;uact=8&amp;ved=0ahUKEwjgidLvs8nRAhWKXhoKHXjJBEcQjRwIBw&amp;url=http://whereyoueat.com/Los-Compadres--4017.html&amp;bvm=bv.144224172,d.d2s&amp;psig=AFQjCNFMi5AWYq3nO5j2HOWuak2wPB8ouQ&amp;ust=1484750238420642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U27rjuMnRAhWEPRoKHaPCDUQQjRwIBw&amp;url=http://plazilla.com/page/4295040698/tips-om-altijd-op-tijd-te-komen&amp;bvm=bv.144224172,d.d2s&amp;psig=AFQjCNGm-_uyJnzzX1paCKGGbWKZBTujtQ&amp;ust=1484751535981925" TargetMode="External"/><Relationship Id="rId3" Type="http://schemas.openxmlformats.org/officeDocument/2006/relationships/hyperlink" Target="http://www.google.be/url?sa=i&amp;rct=j&amp;q=&amp;esrc=s&amp;source=images&amp;cd=&amp;cad=rja&amp;uact=8&amp;ved=0ahUKEwjiiIXRtcnRAhUL2xoKHTA9CjwQjRwIBw&amp;url=http://www.negocios360.mx/14-datos-que-debes-saber-sobre-los-frijoles/&amp;bvm=bv.144224172,d.d2s&amp;psig=AFQjCNFDzGaCvUE51lBXLkdM_B6CJvW7IQ&amp;ust=1484750707653260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gif"/><Relationship Id="rId5" Type="http://schemas.openxmlformats.org/officeDocument/2006/relationships/hyperlink" Target="http://www.google.be/url?sa=i&amp;rct=j&amp;q=&amp;esrc=s&amp;source=images&amp;cd=&amp;cad=rja&amp;uact=8&amp;ved=0ahUKEwiMn6X_tsnRAhUIMhoKHTy5AE8QjRwIBw&amp;url=http://www.123rf.com/photo_12670942_illustration-of-alarm-clock.html&amp;bvm=bv.144224172,d.d2s&amp;psig=AFQjCNGzP-FlE2ni62P67OzQYyNd__2tUA&amp;ust=1484751056605963" TargetMode="External"/><Relationship Id="rId10" Type="http://schemas.openxmlformats.org/officeDocument/2006/relationships/hyperlink" Target="http://www.google.be/url?sa=i&amp;rct=j&amp;q=&amp;esrc=s&amp;source=images&amp;cd=&amp;cad=rja&amp;uact=8&amp;ved=0ahUKEwiZ8MuhucnRAhVDXhoKHRioBkIQjRwIBw&amp;url=http://janenmarliestenvoorde.blogspot.com/2011/01/pentamidine-bah.html&amp;bvm=bv.144224172,d.d2s&amp;psig=AFQjCNHIiLSIhmQWTRvO8m1tc6p87cYHmw&amp;ust=1484751693244815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be/url?sa=i&amp;rct=j&amp;q=&amp;esrc=s&amp;source=images&amp;cd=&amp;cad=rja&amp;uact=8&amp;ved=0ahUKEwjeiZfpvcnRAhUCuhoKHYsfBEkQjRwIBw&amp;url=http://www.wikihow.com/Prepare-Gallo-Pinto&amp;bvm=bv.144224172,d.d2s&amp;psig=AFQjCNEPmEhVlBDKGmA6Sm5TNIl2-aDF9g&amp;ust=14847528908402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jdoOfBv8nRAhUDtxoKHWafCyoQjRwIBw&amp;url=https://sites.google.com/site/sodayogos/productos/desayunos&amp;bvm=bv.144224172,d.d2s&amp;psig=AFQjCNGTbPpih51EwgYtLo-IgOFAWiBbfg&amp;ust=1484753368910704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be/url?sa=i&amp;rct=j&amp;q=&amp;esrc=s&amp;source=images&amp;cd=&amp;cad=rja&amp;uact=8&amp;ved=0ahUKEwi_8tPxvsnRAhUDWxoKHUnnB8IQjRwIBw&amp;url=http://costa-rica-guide.com/travel/food/gallo-pinto-recipe-costa-rica/&amp;bvm=bv.144224172,d.d2s&amp;psig=AFQjCNEPmEhVlBDKGmA6Sm5TNIl2-aDF9g&amp;ust=148475289084026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i6mq7NzMnRAhWDvBoKHUoSDDUQjRwIBw&amp;url=http://www.stltoday.com/travel/cruise-to-the-natural-wonders-of-costa-rica/article_cbddb297-ec15-5c1f-8b01-5fe16bf28224.html&amp;bvm=bv.144224172,d.d2s&amp;psig=AFQjCNFHeoKK4LgIEVYI6zCO-n9lmRRhIg&amp;ust=1484756874148672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hyperlink" Target="http://www.google.be/url?sa=i&amp;rct=j&amp;q=&amp;esrc=s&amp;source=images&amp;cd=&amp;cad=rja&amp;uact=8&amp;ved=0ahUKEwj5_I7IzsnRAhVFWhoKHWuaAG4QjRwIBw&amp;url=http://www.keywordsking.com/bWF0byBhdXN0cmFsaWE/&amp;bvm=bv.144224172,d.d2s&amp;psig=AFQjCNEDUrHSQlTBp32RElOfT0Y5XfL1Og&amp;ust=14847573523927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cad=rja&amp;uact=8&amp;ved=0ahUKEwj76-mKzcnRAhVDcBoKHX4FAPsQjRwIBw&amp;url=https://ctamagi.wordpress.com/&amp;bvm=bv.144224172,d.d2s&amp;psig=AFQjCNH5qRNya9Fb5zyNPB_mguCT9K6uhg&amp;ust=1484756999356358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hyperlink" Target="https://www.google.be/url?sa=i&amp;rct=j&amp;q=&amp;esrc=s&amp;source=images&amp;cd=&amp;cad=rja&amp;uact=8&amp;ved=0ahUKEwjoxeK3ysnRAhWJQBoKHe9qA0IQjRwIBw&amp;url=https://nl.wikipedia.org/wiki/Costa_Rica&amp;bvm=bv.144224172,d.d2s&amp;psig=AFQjCNHcPq5P4nJggEpFL0W-OTsoDNlGYg&amp;ust=1484756305598190" TargetMode="External"/><Relationship Id="rId4" Type="http://schemas.openxmlformats.org/officeDocument/2006/relationships/hyperlink" Target="http://www.google.be/url?sa=i&amp;rct=j&amp;q=&amp;esrc=s&amp;source=images&amp;cd=&amp;cad=rja&amp;uact=8&amp;ved=0ahUKEwj0h-7CzcnRAhWCvBoKHR5_Bj4QjRwIBw&amp;url=http://es.123rf.com/photo_52704856_puente-en-la-selva-tropical--costa-rica--monteverde.html&amp;bvm=bv.144224172,d.d2s&amp;psig=AFQjCNFntkv1mwptPC0T1UGS_ZCFS93u2g&amp;ust=1484757128552636" TargetMode="Externa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hyperlink" Target="http://www.google.be/url?sa=i&amp;rct=j&amp;q=&amp;esrc=s&amp;source=images&amp;cd=&amp;ved=0ahUKEwi13_HAl8vRAhUGahoKHWCWB4gQjRwIBw&amp;url=http://mobilesv.com/clubmovistar/?s%3DLimon&amp;bvm=bv.144224172,d.d2s&amp;psig=AFQjCNGlpNtaFDg_znCYjXrgpsp5bosCfA&amp;ust=1484811353827046" TargetMode="External"/><Relationship Id="rId2" Type="http://schemas.openxmlformats.org/officeDocument/2006/relationships/hyperlink" Target="http://www.google.be/url?sa=i&amp;rct=j&amp;q=&amp;esrc=s&amp;source=images&amp;cd=&amp;cad=rja&amp;uact=8&amp;ved=0ahUKEwiUn631lcvRAhUHWBoKHQ5hAHsQjRwIBw&amp;url=http://www.lasescapadas.com/2010/10/04/un-destino-costa-rica/&amp;bvm=bv.144224172,d.d2s&amp;psig=AFQjCNGH1Ll1wyyjolMUOFX7a_6OtcFm8A&amp;ust=148481091617046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hyperlink" Target="http://www.google.be/url?sa=i&amp;rct=j&amp;q=&amp;esrc=s&amp;source=images&amp;cd=&amp;cad=rja&amp;uact=8&amp;ved=0ahUKEwj_28KnlsvRAhVJbBoKHV8wB3sQjRwIBw&amp;url=http://crwao.blogspot.com/p/parques-nacionales.html&amp;bvm=bv.144224172,d.d2s&amp;psig=AFQjCNGg95YOm96jJP_IpOw0MQQU-i2Jzg&amp;ust=1484811033924082" TargetMode="Externa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be/url?sa=i&amp;rct=j&amp;q=&amp;esrc=s&amp;source=images&amp;cd=&amp;cad=rja&amp;uact=8&amp;ved=0ahUKEwi83uH1msvRAhUJtRoKHQ1SBHwQjRwIBw&amp;url=https://www.travelexcellence.com/travel-guides/information-facts-about-costa-rica&amp;psig=AFQjCNFee0Z-jNz7BRgeUq1PSDcOJ428Ag&amp;ust=14848122531914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be/url?sa=i&amp;rct=j&amp;q=&amp;esrc=s&amp;source=images&amp;cd=&amp;cad=rja&amp;uact=8&amp;ved=0ahUKEwikwYWWmcvRAhUFOhoKHRskCS8QjRwIBw&amp;url=http://www.quericavida.com/que-rico/como-hacer/7-frutas-tipicas-de-brasil-y-sus-usos&amp;bvm=bv.144224172,d.d2s&amp;psig=AFQjCNFySQdzHvCfMNYuDjxS4LeTmf3HhA&amp;ust=14848118020511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pyYXCncvRAhXHMBoKHcxnCUsQjRwIBw&amp;url=http://www.pitara.com/science-for-kids/5ws-and-h/how-does-a-nuclear-bomb-differ-from-a-conventional-bomb/&amp;bvm=bv.144224172,d.d2s&amp;psig=AFQjCNEAzm1IATFARTgca3KyYk_KuZIEnA&amp;ust=1484812850913174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be/url?sa=i&amp;rct=j&amp;q=&amp;esrc=s&amp;source=images&amp;cd=&amp;cad=rja&amp;uact=8&amp;ved=0ahUKEwiQoqGLncvRAhXEWhoKHbPOBnsQjRwIBw&amp;url=http://kingofwallpapers.com/bomb.html&amp;bvm=bv.144224172,d.d2s&amp;psig=AFQjCNEAzm1IATFARTgca3KyYk_KuZIEnA&amp;ust=148481285091317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s://www.google.be/url?sa=i&amp;rct=j&amp;q=&amp;esrc=s&amp;source=images&amp;cd=&amp;ved=0ahUKEwiMhZDvnsvRAhXJWBoKHXaUCYkQjRwIBw&amp;url=https://www.pinterest.com/pin/456833955923938024/&amp;bvm=bv.144224172,d.d2s&amp;psig=AFQjCNEqcUVV_-TmauMt8P8IVRSa826Y3Q&amp;ust=1484813327257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YsuLJn8vRAhXKSxoKHYRBBFAQjRwIBQ&amp;url=http://www.wereldbol-expert.nl/caly-toys-maxi-globe-animals-opblaasbare-wereldbol&amp;psig=AFQjCNEyxT8DTxAKx2N-bYIsbngmhd-kIg&amp;ust=1484813530878222" TargetMode="External"/><Relationship Id="rId5" Type="http://schemas.openxmlformats.org/officeDocument/2006/relationships/image" Target="../media/image35.png"/><Relationship Id="rId10" Type="http://schemas.openxmlformats.org/officeDocument/2006/relationships/image" Target="../media/image38.jpeg"/><Relationship Id="rId4" Type="http://schemas.openxmlformats.org/officeDocument/2006/relationships/hyperlink" Target="http://www.google.be/url?sa=i&amp;rct=j&amp;q=&amp;esrc=s&amp;source=images&amp;cd=&amp;cad=rja&amp;uact=8&amp;ved=0ahUKEwjT9oaKn8vRAhWCQBoKHYlZDE8QjRwIBw&amp;url=http://revistaproagro.com/marcas-de-origen-aun-no-rinden-frutos-en-costa-rica/&amp;bvm=bv.144224172,d.d2s&amp;psig=AFQjCNEqcUVV_-TmauMt8P8IVRSa826Y3Q&amp;ust=1484813327257024" TargetMode="External"/><Relationship Id="rId9" Type="http://schemas.openxmlformats.org/officeDocument/2006/relationships/hyperlink" Target="http://www.google.be/url?sa=i&amp;rct=j&amp;q=&amp;esrc=s&amp;source=images&amp;cd=&amp;cad=rja&amp;uact=8&amp;ved=0ahUKEwjUvfvBoMvRAhVEChoKHRwXCY4QjRwIBw&amp;url=http://noticias.masverdedigital.com/cop-18-costa-rica-aporta-20-000-tazas-diarias-de-cafe-co2-neutral-a-la-cumbre-del-clima/&amp;bvm=bv.144224172,d.d2s&amp;psig=AFQjCNEqcUVV_-TmauMt8P8IVRSa826Y3Q&amp;ust=1484813327257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71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1484784"/>
            <a:ext cx="4427984" cy="1470025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La Panamericana</a:t>
            </a:r>
            <a:endParaRPr lang="nl-BE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39952" y="5589240"/>
            <a:ext cx="5414392" cy="910952"/>
          </a:xfrm>
        </p:spPr>
        <p:txBody>
          <a:bodyPr/>
          <a:lstStyle/>
          <a:p>
            <a:r>
              <a:rPr lang="nl-BE" dirty="0" err="1" smtClean="0"/>
              <a:t>Una</a:t>
            </a:r>
            <a:r>
              <a:rPr lang="nl-BE" dirty="0" smtClean="0"/>
              <a:t> </a:t>
            </a:r>
            <a:r>
              <a:rPr lang="nl-BE" dirty="0" err="1" smtClean="0"/>
              <a:t>ruta</a:t>
            </a:r>
            <a:r>
              <a:rPr lang="nl-BE" dirty="0" smtClean="0"/>
              <a:t> </a:t>
            </a:r>
            <a:r>
              <a:rPr lang="nl-BE" dirty="0" err="1" smtClean="0"/>
              <a:t>facinante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5364088" y="33569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5, </a:t>
            </a:r>
            <a:r>
              <a:rPr lang="nl-BE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Comer</a:t>
            </a:r>
            <a:r>
              <a:rPr lang="nl-BE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con </a:t>
            </a:r>
            <a:r>
              <a:rPr lang="nl-BE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gusto</a:t>
            </a:r>
            <a:endParaRPr lang="nl-BE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FF0000"/>
            </a:gs>
            <a:gs pos="26240">
              <a:schemeClr val="tx2"/>
            </a:gs>
            <a:gs pos="11000">
              <a:srgbClr val="6FAEFF"/>
            </a:gs>
            <a:gs pos="41000">
              <a:srgbClr val="FF0000"/>
            </a:gs>
            <a:gs pos="89590">
              <a:schemeClr val="tx2"/>
            </a:gs>
            <a:gs pos="70000">
              <a:schemeClr val="bg1"/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4414440"/>
            <a:ext cx="3456384" cy="77341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Panama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452687"/>
            <a:ext cx="3457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newsimg.bbc.co.uk/media/images/42254000/gif/_42254672_panama_canal_3_416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385804" cy="217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cruisedirect.nl/wp-content/uploads/2013/07/SL-Princess-Cruises-Panamakanaal-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463"/>
            <a:ext cx="73459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707904" y="458112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>
                <a:solidFill>
                  <a:prstClr val="black"/>
                </a:solidFill>
              </a:rPr>
              <a:t>Canal</a:t>
            </a:r>
            <a:r>
              <a:rPr lang="nl-BE" b="1" dirty="0" smtClean="0">
                <a:solidFill>
                  <a:prstClr val="black"/>
                </a:solidFill>
              </a:rPr>
              <a:t> </a:t>
            </a:r>
            <a:r>
              <a:rPr lang="nl-BE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de</a:t>
            </a:r>
            <a:r>
              <a:rPr lang="nl-BE" dirty="0" smtClean="0">
                <a:solidFill>
                  <a:prstClr val="black"/>
                </a:solidFill>
              </a:rPr>
              <a:t> 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572000" y="5128840"/>
            <a:ext cx="40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Que </a:t>
            </a:r>
            <a:r>
              <a:rPr lang="nl-BE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une</a:t>
            </a:r>
            <a:r>
              <a:rPr lang="nl-BE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el </a:t>
            </a:r>
            <a:r>
              <a:rPr lang="nl-BE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Océano</a:t>
            </a:r>
            <a:r>
              <a:rPr lang="nl-BE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Atlántico</a:t>
            </a:r>
            <a:endParaRPr lang="nl-BE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nl-BE" b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nl-BE" b="1" dirty="0">
                <a:solidFill>
                  <a:prstClr val="black"/>
                </a:solidFill>
                <a:latin typeface="Comic Sans MS" panose="030F0702030302020204" pitchFamily="66" charset="0"/>
              </a:rPr>
              <a:t>	</a:t>
            </a:r>
            <a:r>
              <a:rPr lang="nl-BE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 el </a:t>
            </a:r>
            <a:r>
              <a:rPr lang="nl-BE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Océano</a:t>
            </a:r>
            <a:r>
              <a:rPr lang="nl-BE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nl-BE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Pacifico</a:t>
            </a:r>
            <a:endParaRPr lang="nl-BE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18" y="2870198"/>
            <a:ext cx="2338311" cy="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beeldingsresultaat voor barco en panam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6" y="3718413"/>
            <a:ext cx="5362483" cy="275402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-OMHOOG 5"/>
          <p:cNvSpPr/>
          <p:nvPr/>
        </p:nvSpPr>
        <p:spPr>
          <a:xfrm rot="13440904">
            <a:off x="1650953" y="4925178"/>
            <a:ext cx="792088" cy="824711"/>
          </a:xfrm>
          <a:prstGeom prst="up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3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3000">
              <a:srgbClr val="FF0000"/>
            </a:gs>
            <a:gs pos="26240">
              <a:schemeClr val="bg1"/>
            </a:gs>
            <a:gs pos="11000">
              <a:srgbClr val="6FAEFF"/>
            </a:gs>
            <a:gs pos="41000">
              <a:srgbClr val="FF0000"/>
            </a:gs>
            <a:gs pos="89590">
              <a:schemeClr val="accent1">
                <a:lumMod val="60000"/>
                <a:lumOff val="40000"/>
              </a:schemeClr>
            </a:gs>
            <a:gs pos="7000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25" y="3927959"/>
            <a:ext cx="3464575" cy="29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comer con gusto en costa 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1" y="7374"/>
            <a:ext cx="5957239" cy="447068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0520" y="908720"/>
            <a:ext cx="4563888" cy="1143000"/>
          </a:xfrm>
          <a:solidFill>
            <a:srgbClr val="C00000"/>
          </a:solidFill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Costa Rica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29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004048" y="332656"/>
            <a:ext cx="230425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C00000"/>
                </a:solidFill>
              </a:rPr>
              <a:t>l</a:t>
            </a:r>
            <a:endParaRPr lang="nl-BE" dirty="0">
              <a:solidFill>
                <a:srgbClr val="C00000"/>
              </a:solidFill>
            </a:endParaRPr>
          </a:p>
        </p:txBody>
      </p:sp>
      <p:pic>
        <p:nvPicPr>
          <p:cNvPr id="1029" name="Picture 5" descr="Gerelateerde afbeeldi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6" y="2943888"/>
            <a:ext cx="30194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79223" y="2050675"/>
            <a:ext cx="4360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>
                <a:latin typeface="Comic Sans MS" panose="030F0702030302020204" pitchFamily="66" charset="0"/>
              </a:rPr>
              <a:t>Soy</a:t>
            </a:r>
            <a:r>
              <a:rPr lang="nl-BE" sz="2800" dirty="0" smtClean="0">
                <a:latin typeface="Comic Sans MS" panose="030F0702030302020204" pitchFamily="66" charset="0"/>
              </a:rPr>
              <a:t> </a:t>
            </a:r>
            <a:r>
              <a:rPr lang="nl-BE" dirty="0" smtClean="0">
                <a:latin typeface="Comic Sans MS" panose="030F0702030302020204" pitchFamily="66" charset="0"/>
              </a:rPr>
              <a:t>de</a:t>
            </a:r>
            <a:r>
              <a:rPr lang="nl-BE" sz="2800" dirty="0" smtClean="0">
                <a:latin typeface="Comic Sans MS" panose="030F0702030302020204" pitchFamily="66" charset="0"/>
              </a:rPr>
              <a:t> Costa Rica</a:t>
            </a:r>
          </a:p>
          <a:p>
            <a:r>
              <a:rPr lang="nl-BE" sz="2800" dirty="0" smtClean="0">
                <a:latin typeface="Comic Sans MS" panose="030F0702030302020204" pitchFamily="66" charset="0"/>
              </a:rPr>
              <a:t>¡Me </a:t>
            </a:r>
            <a:r>
              <a:rPr lang="nl-BE" sz="2800" dirty="0" err="1" smtClean="0">
                <a:latin typeface="Comic Sans MS" panose="030F0702030302020204" pitchFamily="66" charset="0"/>
              </a:rPr>
              <a:t>gusta</a:t>
            </a:r>
            <a:r>
              <a:rPr lang="nl-BE" sz="2800" dirty="0" smtClean="0">
                <a:latin typeface="Comic Sans MS" panose="030F0702030302020204" pitchFamily="66" charset="0"/>
              </a:rPr>
              <a:t> </a:t>
            </a:r>
            <a:r>
              <a:rPr lang="nl-BE" sz="2800" dirty="0" err="1" smtClean="0">
                <a:latin typeface="Comic Sans MS" panose="030F0702030302020204" pitchFamily="66" charset="0"/>
              </a:rPr>
              <a:t>mucho</a:t>
            </a:r>
            <a:r>
              <a:rPr lang="nl-BE" sz="2800" dirty="0" smtClean="0">
                <a:latin typeface="Comic Sans MS" panose="030F0702030302020204" pitchFamily="66" charset="0"/>
              </a:rPr>
              <a:t> </a:t>
            </a:r>
            <a:r>
              <a:rPr lang="nl-BE" sz="28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cocinar</a:t>
            </a:r>
            <a:r>
              <a:rPr lang="nl-BE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  <a:endParaRPr lang="nl-BE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186761" y="5392978"/>
            <a:ext cx="249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Comic Sans MS" panose="030F0702030302020204" pitchFamily="66" charset="0"/>
              </a:rPr>
              <a:t>Es </a:t>
            </a:r>
            <a:r>
              <a:rPr lang="nl-BE" sz="2400" dirty="0" err="1" smtClean="0">
                <a:latin typeface="Comic Sans MS" panose="030F0702030302020204" pitchFamily="66" charset="0"/>
              </a:rPr>
              <a:t>nuevo</a:t>
            </a:r>
            <a:endParaRPr lang="nl-BE" sz="2400" dirty="0">
              <a:latin typeface="Comic Sans MS" panose="030F0702030302020204" pitchFamily="66" charset="0"/>
            </a:endParaRPr>
          </a:p>
          <a:p>
            <a:r>
              <a:rPr lang="nl-BE" sz="2800" dirty="0" smtClean="0">
                <a:latin typeface="Comic Sans MS" panose="030F0702030302020204" pitchFamily="66" charset="0"/>
              </a:rPr>
              <a:t>y </a:t>
            </a:r>
            <a:r>
              <a:rPr lang="nl-BE" sz="2800" dirty="0" err="1" smtClean="0">
                <a:latin typeface="Comic Sans MS" panose="030F0702030302020204" pitchFamily="66" charset="0"/>
              </a:rPr>
              <a:t>muy</a:t>
            </a:r>
            <a:r>
              <a:rPr lang="nl-BE" sz="2800" dirty="0" smtClean="0">
                <a:latin typeface="Comic Sans MS" panose="030F0702030302020204" pitchFamily="66" charset="0"/>
              </a:rPr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diferente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1031" name="Picture 7" descr="Afbeeldingsresultaat voor europa kaar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93" y="289539"/>
            <a:ext cx="1285763" cy="16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Afbeeldingsresultaat voor menu en los restaurant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61" y="2994817"/>
            <a:ext cx="1509632" cy="22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V="1">
            <a:off x="1677048" y="1280393"/>
            <a:ext cx="0" cy="770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8358674" y="2050675"/>
            <a:ext cx="0" cy="2242421"/>
          </a:xfrm>
          <a:prstGeom prst="straightConnector1">
            <a:avLst/>
          </a:prstGeom>
          <a:ln w="38100" cmpd="dbl"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7030A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V="1">
            <a:off x="8604448" y="1927554"/>
            <a:ext cx="0" cy="2365542"/>
          </a:xfrm>
          <a:prstGeom prst="straightConnector1">
            <a:avLst/>
          </a:prstGeom>
          <a:ln w="38100" cmpd="dbl"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rgbClr val="7030A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8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pull/>
      </p:transition>
    </mc:Choice>
    <mc:Fallback xmlns="">
      <p:transition spd="slow" advClick="0" advTm="6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17000">
              <a:srgbClr val="FF0000"/>
            </a:gs>
            <a:gs pos="52000">
              <a:srgbClr val="FF0300"/>
            </a:gs>
            <a:gs pos="68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fbeeldingsresultaat voor frijol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" y="0"/>
            <a:ext cx="913539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58950" y="66024"/>
            <a:ext cx="8053038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4000" dirty="0" err="1" smtClean="0"/>
              <a:t>Un</a:t>
            </a:r>
            <a:r>
              <a:rPr lang="nl-BE" sz="4000" dirty="0" smtClean="0"/>
              <a:t> </a:t>
            </a:r>
            <a:r>
              <a:rPr lang="nl-BE" sz="4000" dirty="0" err="1" smtClean="0"/>
              <a:t>alimento</a:t>
            </a:r>
            <a:r>
              <a:rPr lang="nl-BE" sz="4000" dirty="0" smtClean="0"/>
              <a:t> </a:t>
            </a:r>
            <a:r>
              <a:rPr lang="nl-BE" sz="4000" dirty="0" err="1" smtClean="0"/>
              <a:t>típico</a:t>
            </a:r>
            <a:r>
              <a:rPr lang="nl-BE" sz="4000" dirty="0" smtClean="0"/>
              <a:t> de </a:t>
            </a:r>
            <a:r>
              <a:rPr lang="nl-BE" sz="4000" dirty="0" err="1" smtClean="0"/>
              <a:t>Centro</a:t>
            </a:r>
            <a:r>
              <a:rPr lang="nl-BE" sz="4000" dirty="0" smtClean="0"/>
              <a:t>-América</a:t>
            </a:r>
            <a:endParaRPr lang="nl-BE" sz="4000" dirty="0" smtClean="0"/>
          </a:p>
          <a:p>
            <a:pPr algn="ctr"/>
            <a:r>
              <a:rPr lang="nl-BE" sz="4000" dirty="0" smtClean="0"/>
              <a:t>= </a:t>
            </a:r>
            <a:r>
              <a:rPr lang="nl-BE" sz="4000" b="1" dirty="0" smtClean="0"/>
              <a:t>los </a:t>
            </a:r>
            <a:r>
              <a:rPr lang="nl-BE" sz="4000" b="1" dirty="0" err="1" smtClean="0"/>
              <a:t>frijoles</a:t>
            </a:r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214152" y="1488187"/>
            <a:ext cx="30396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Comic Sans MS" panose="030F0702030302020204" pitchFamily="66" charset="0"/>
              </a:rPr>
              <a:t>Se </a:t>
            </a:r>
            <a:r>
              <a:rPr lang="nl-BE" sz="2800" dirty="0" err="1" smtClean="0">
                <a:latin typeface="Comic Sans MS" panose="030F0702030302020204" pitchFamily="66" charset="0"/>
              </a:rPr>
              <a:t>pueden</a:t>
            </a:r>
            <a:r>
              <a:rPr lang="nl-BE" sz="2800" dirty="0" smtClean="0">
                <a:latin typeface="Comic Sans MS" panose="030F0702030302020204" pitchFamily="66" charset="0"/>
              </a:rPr>
              <a:t> </a:t>
            </a:r>
            <a:r>
              <a:rPr lang="nl-BE" sz="2800" dirty="0" err="1" smtClean="0">
                <a:latin typeface="Comic Sans MS" panose="030F0702030302020204" pitchFamily="66" charset="0"/>
              </a:rPr>
              <a:t>comer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Gerelateerde afbeeld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69" y="1980595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17131" y="4149080"/>
            <a:ext cx="3318765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latin typeface="Comic Sans MS" panose="030F0702030302020204" pitchFamily="66" charset="0"/>
              </a:rPr>
              <a:t>Por la</a:t>
            </a:r>
            <a:r>
              <a:rPr lang="nl-BE" dirty="0" smtClean="0"/>
              <a:t> </a:t>
            </a:r>
            <a:r>
              <a:rPr lang="nl-BE" sz="4000" dirty="0" err="1" smtClean="0"/>
              <a:t>manãna</a:t>
            </a:r>
            <a:endParaRPr lang="nl-BE" sz="4000" dirty="0"/>
          </a:p>
          <a:p>
            <a:pPr algn="ctr"/>
            <a:r>
              <a:rPr lang="nl-BE" dirty="0" smtClean="0"/>
              <a:t>= </a:t>
            </a:r>
            <a:r>
              <a:rPr lang="nl-BE" sz="2800" dirty="0">
                <a:latin typeface="Comic Sans MS" panose="030F0702030302020204" pitchFamily="66" charset="0"/>
              </a:rPr>
              <a:t>el</a:t>
            </a:r>
            <a:r>
              <a:rPr lang="nl-BE" dirty="0" smtClean="0"/>
              <a:t> </a:t>
            </a:r>
            <a:r>
              <a:rPr lang="nl-BE" sz="2800" dirty="0" err="1">
                <a:latin typeface="Comic Sans MS" panose="030F0702030302020204" pitchFamily="66" charset="0"/>
              </a:rPr>
              <a:t>desayuno</a:t>
            </a:r>
            <a:endParaRPr lang="nl-BE" sz="2800" dirty="0"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43300"/>
            <a:ext cx="2412678" cy="16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916922" y="5287853"/>
            <a:ext cx="331876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latin typeface="Comic Sans MS" panose="030F0702030302020204" pitchFamily="66" charset="0"/>
              </a:rPr>
              <a:t>Al </a:t>
            </a:r>
            <a:r>
              <a:rPr lang="nl-BE" sz="2800" dirty="0" err="1" smtClean="0">
                <a:latin typeface="Comic Sans MS" panose="030F0702030302020204" pitchFamily="66" charset="0"/>
              </a:rPr>
              <a:t>mediodia</a:t>
            </a:r>
            <a:endParaRPr lang="nl-BE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nl-BE" sz="2800" dirty="0" smtClean="0">
                <a:latin typeface="Comic Sans MS" panose="030F0702030302020204" pitchFamily="66" charset="0"/>
              </a:rPr>
              <a:t>= el </a:t>
            </a:r>
            <a:r>
              <a:rPr lang="nl-BE" sz="2800" dirty="0" err="1" smtClean="0">
                <a:latin typeface="Comic Sans MS" panose="030F0702030302020204" pitchFamily="66" charset="0"/>
              </a:rPr>
              <a:t>almuerzo</a:t>
            </a:r>
            <a:endParaRPr lang="nl-BE" sz="4000" dirty="0"/>
          </a:p>
        </p:txBody>
      </p:sp>
      <p:pic>
        <p:nvPicPr>
          <p:cNvPr id="2055" name="Picture 7" descr="Gerelateerde afbeeldi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2" y="2086401"/>
            <a:ext cx="1868820" cy="1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6588224" y="4361341"/>
            <a:ext cx="226428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latin typeface="Comic Sans MS" panose="030F0702030302020204" pitchFamily="66" charset="0"/>
              </a:rPr>
              <a:t>Por la </a:t>
            </a:r>
            <a:r>
              <a:rPr lang="nl-BE" sz="2800" dirty="0" err="1" smtClean="0">
                <a:latin typeface="Comic Sans MS" panose="030F0702030302020204" pitchFamily="66" charset="0"/>
              </a:rPr>
              <a:t>noche</a:t>
            </a:r>
            <a:endParaRPr lang="nl-BE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nl-BE" sz="2800" dirty="0" smtClean="0">
                <a:latin typeface="Comic Sans MS" panose="030F0702030302020204" pitchFamily="66" charset="0"/>
              </a:rPr>
              <a:t>= la </a:t>
            </a:r>
            <a:r>
              <a:rPr lang="nl-BE" sz="2800" dirty="0" err="1" smtClean="0">
                <a:latin typeface="Comic Sans MS" panose="030F0702030302020204" pitchFamily="66" charset="0"/>
              </a:rPr>
              <a:t>cena</a:t>
            </a:r>
            <a:endParaRPr lang="nl-BE" sz="4000" dirty="0"/>
          </a:p>
        </p:txBody>
      </p:sp>
      <p:pic>
        <p:nvPicPr>
          <p:cNvPr id="2059" name="Picture 11" descr="Afbeeldingsresultaat voor bah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87853"/>
            <a:ext cx="909595" cy="13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ebogen PIJL-OMHOOG 6"/>
          <p:cNvSpPr/>
          <p:nvPr/>
        </p:nvSpPr>
        <p:spPr>
          <a:xfrm rot="16200000" flipH="1">
            <a:off x="2743947" y="1922023"/>
            <a:ext cx="940409" cy="10575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1835696" y="364502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OMLAAG 16"/>
          <p:cNvSpPr/>
          <p:nvPr/>
        </p:nvSpPr>
        <p:spPr>
          <a:xfrm>
            <a:off x="7517924" y="3797424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PIJL-OMLAAG 17"/>
          <p:cNvSpPr/>
          <p:nvPr/>
        </p:nvSpPr>
        <p:spPr>
          <a:xfrm>
            <a:off x="4842235" y="4848646"/>
            <a:ext cx="28803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LAAG 8"/>
          <p:cNvSpPr/>
          <p:nvPr/>
        </p:nvSpPr>
        <p:spPr>
          <a:xfrm>
            <a:off x="4576304" y="2011407"/>
            <a:ext cx="409947" cy="1331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Gebogen PIJL-OMHOOG 12"/>
          <p:cNvSpPr/>
          <p:nvPr/>
        </p:nvSpPr>
        <p:spPr>
          <a:xfrm rot="5400000">
            <a:off x="5749248" y="2011596"/>
            <a:ext cx="886848" cy="8148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cover/>
      </p:transition>
    </mc:Choice>
    <mc:Fallback xmlns="">
      <p:transition spd="slow" advClick="0" advTm="6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75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5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75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25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75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25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75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25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7" grpId="0" animBg="1"/>
      <p:bldP spid="8" grpId="0" animBg="1"/>
      <p:bldP spid="17" grpId="0" animBg="1"/>
      <p:bldP spid="1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gallo pin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3" y="-387424"/>
            <a:ext cx="9289033" cy="73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162581" y="83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latin typeface="Comic Sans MS" panose="030F0702030302020204" pitchFamily="66" charset="0"/>
              </a:rPr>
              <a:t>Gallo </a:t>
            </a:r>
            <a:r>
              <a:rPr lang="nl-BE" sz="4000" b="1" dirty="0" err="1" smtClean="0">
                <a:latin typeface="Comic Sans MS" panose="030F0702030302020204" pitchFamily="66" charset="0"/>
              </a:rPr>
              <a:t>pinto</a:t>
            </a:r>
            <a:endParaRPr lang="nl-BE" sz="40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nl-BE" sz="3200" dirty="0" smtClean="0">
                <a:latin typeface="Comic Sans MS" panose="030F0702030302020204" pitchFamily="66" charset="0"/>
              </a:rPr>
              <a:t>= </a:t>
            </a:r>
            <a:r>
              <a:rPr lang="nl-BE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</a:t>
            </a:r>
            <a:r>
              <a:rPr lang="nl-BE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desayuno</a:t>
            </a:r>
            <a:r>
              <a:rPr lang="nl-BE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l-BE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típoco</a:t>
            </a:r>
            <a:endParaRPr lang="nl-BE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1137811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Frijoles</a:t>
            </a:r>
            <a:r>
              <a:rPr lang="nl-BE" sz="2000" b="1" dirty="0" smtClean="0"/>
              <a:t> con </a:t>
            </a:r>
            <a:r>
              <a:rPr lang="nl-BE" sz="2000" b="1" dirty="0" err="1" smtClean="0"/>
              <a:t>arroz</a:t>
            </a:r>
            <a:endParaRPr lang="nl-BE" sz="2000" b="1" dirty="0"/>
          </a:p>
        </p:txBody>
      </p:sp>
      <p:pic>
        <p:nvPicPr>
          <p:cNvPr id="3076" name="Picture 4" descr="Afbeeldingsresultaat voor gallo pin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5212"/>
            <a:ext cx="3696345" cy="27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4489" y="456620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B93E07"/>
                </a:solidFill>
                <a:latin typeface="Comic Sans MS" panose="030F0702030302020204" pitchFamily="66" charset="0"/>
              </a:rPr>
              <a:t>Con </a:t>
            </a:r>
            <a:r>
              <a:rPr lang="nl-BE" sz="2400" b="1" dirty="0" err="1" smtClean="0">
                <a:solidFill>
                  <a:srgbClr val="B93E07"/>
                </a:solidFill>
                <a:latin typeface="Comic Sans MS" panose="030F0702030302020204" pitchFamily="66" charset="0"/>
              </a:rPr>
              <a:t>huevos</a:t>
            </a:r>
            <a:endParaRPr lang="nl-BE" b="1" dirty="0">
              <a:solidFill>
                <a:srgbClr val="B93E07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 descr="Afbeeldingsresultaat voor gallo pinto con car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91763"/>
            <a:ext cx="3886711" cy="25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5436096" y="51196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B93E07"/>
                </a:solidFill>
                <a:latin typeface="Comic Sans MS" panose="030F0702030302020204" pitchFamily="66" charset="0"/>
              </a:rPr>
              <a:t>Con carne</a:t>
            </a:r>
            <a:endParaRPr lang="nl-BE" b="1" dirty="0">
              <a:solidFill>
                <a:srgbClr val="B93E0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6000">
              <a:srgbClr val="FF0000"/>
            </a:gs>
            <a:gs pos="57000">
              <a:srgbClr val="FF0000"/>
            </a:gs>
            <a:gs pos="77000">
              <a:srgbClr val="FF0000"/>
            </a:gs>
            <a:gs pos="100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Gerelateerde afbeeld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10655"/>
            <a:ext cx="3680606" cy="20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costa rica selva tropic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" y="4735915"/>
            <a:ext cx="3098975" cy="20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costa rica playa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61" y="2874289"/>
            <a:ext cx="4162051" cy="19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costa rica natural wond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331563" cy="1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costa rica wereldka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17" y="0"/>
            <a:ext cx="5786383" cy="28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25582" y="3068960"/>
            <a:ext cx="3357617" cy="1200329"/>
          </a:xfrm>
          <a:prstGeom prst="rect">
            <a:avLst/>
          </a:prstGeom>
          <a:solidFill>
            <a:srgbClr val="7DF52B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  </a:t>
            </a:r>
            <a:r>
              <a:rPr lang="nl-BE" sz="2400" b="1" dirty="0" err="1" smtClean="0">
                <a:solidFill>
                  <a:schemeClr val="accent3">
                    <a:lumMod val="50000"/>
                  </a:schemeClr>
                </a:solidFill>
              </a:rPr>
              <a:t>un</a:t>
            </a:r>
            <a:r>
              <a:rPr lang="nl-BE" sz="2400" b="1" dirty="0" smtClean="0">
                <a:solidFill>
                  <a:schemeClr val="accent3">
                    <a:lumMod val="50000"/>
                  </a:schemeClr>
                </a:solidFill>
              </a:rPr>
              <a:t> país </a:t>
            </a:r>
            <a:r>
              <a:rPr lang="nl-BE" sz="2400" b="1" dirty="0" err="1" smtClean="0">
                <a:solidFill>
                  <a:schemeClr val="accent3">
                    <a:lumMod val="50000"/>
                  </a:schemeClr>
                </a:solidFill>
              </a:rPr>
              <a:t>pequeño</a:t>
            </a:r>
            <a:endParaRPr lang="nl-BE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smtClean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nl-BE" sz="2400" b="1" dirty="0" err="1" smtClean="0">
                <a:solidFill>
                  <a:schemeClr val="accent3">
                    <a:lumMod val="50000"/>
                  </a:schemeClr>
                </a:solidFill>
              </a:rPr>
              <a:t>una</a:t>
            </a:r>
            <a:r>
              <a:rPr lang="nl-BE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3">
                    <a:lumMod val="50000"/>
                  </a:schemeClr>
                </a:solidFill>
              </a:rPr>
              <a:t>gran</a:t>
            </a:r>
            <a:r>
              <a:rPr lang="nl-BE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BE" sz="2400" b="1" dirty="0" err="1" smtClean="0">
                <a:solidFill>
                  <a:schemeClr val="accent3">
                    <a:lumMod val="50000"/>
                  </a:schemeClr>
                </a:solidFill>
              </a:rPr>
              <a:t>variadad</a:t>
            </a:r>
            <a:r>
              <a:rPr lang="nl-BE" sz="2400" b="1" dirty="0" smtClean="0">
                <a:solidFill>
                  <a:schemeClr val="accent3">
                    <a:lumMod val="50000"/>
                  </a:schemeClr>
                </a:solidFill>
              </a:rPr>
              <a:t> de</a:t>
            </a:r>
          </a:p>
          <a:p>
            <a:r>
              <a:rPr lang="nl-BE" sz="24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nl-BE" sz="2400" b="1" dirty="0" err="1" smtClean="0">
                <a:solidFill>
                  <a:schemeClr val="accent3">
                    <a:lumMod val="50000"/>
                  </a:schemeClr>
                </a:solidFill>
              </a:rPr>
              <a:t>paisajes</a:t>
            </a:r>
            <a:endParaRPr lang="nl-BE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5940" y="1196750"/>
            <a:ext cx="68529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b="1" dirty="0" err="1"/>
              <a:t>Su</a:t>
            </a:r>
            <a:r>
              <a:rPr lang="nl-BE" b="1" dirty="0"/>
              <a:t> </a:t>
            </a:r>
            <a:r>
              <a:rPr lang="nl-BE" b="1" dirty="0" err="1"/>
              <a:t>naturaleza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b="1" dirty="0"/>
              <a:t>Sus </a:t>
            </a:r>
            <a:r>
              <a:rPr lang="nl-BE" b="1" dirty="0" err="1"/>
              <a:t>playas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dirty="0" smtClean="0"/>
          </a:p>
          <a:p>
            <a:pPr marL="285750" indent="-285750">
              <a:buFontTx/>
              <a:buChar char="-"/>
            </a:pPr>
            <a:r>
              <a:rPr lang="nl-BE" b="1" dirty="0" err="1"/>
              <a:t>Su</a:t>
            </a:r>
            <a:r>
              <a:rPr lang="nl-BE" b="1" dirty="0"/>
              <a:t> selva </a:t>
            </a:r>
            <a:r>
              <a:rPr lang="nl-BE" dirty="0" smtClean="0"/>
              <a:t>				          - </a:t>
            </a:r>
            <a:r>
              <a:rPr lang="nl-BE" b="1" dirty="0" smtClean="0"/>
              <a:t>sus </a:t>
            </a:r>
            <a:r>
              <a:rPr lang="nl-BE" b="1" dirty="0" err="1" smtClean="0"/>
              <a:t>volcanes</a:t>
            </a:r>
            <a:endParaRPr lang="nl-BE" b="1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15" name="Tekstvak 14"/>
          <p:cNvSpPr txBox="1"/>
          <p:nvPr/>
        </p:nvSpPr>
        <p:spPr>
          <a:xfrm>
            <a:off x="798160" y="95586"/>
            <a:ext cx="3480051" cy="923330"/>
          </a:xfrm>
          <a:prstGeom prst="rect">
            <a:avLst/>
          </a:prstGeom>
          <a:solidFill>
            <a:srgbClr val="7DF52B"/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  COSTA RICA  </a:t>
            </a:r>
            <a:r>
              <a:rPr lang="nl-BE" baseline="-40000" dirty="0" err="1" smtClean="0"/>
              <a:t>no</a:t>
            </a:r>
            <a:r>
              <a:rPr lang="nl-BE" dirty="0" err="1" smtClean="0"/>
              <a:t>significa</a:t>
            </a:r>
            <a:endParaRPr lang="nl-BE" dirty="0" smtClean="0"/>
          </a:p>
          <a:p>
            <a:r>
              <a:rPr lang="nl-BE" dirty="0"/>
              <a:t> </a:t>
            </a:r>
            <a:r>
              <a:rPr lang="nl-BE" dirty="0" smtClean="0"/>
              <a:t>	         = </a:t>
            </a:r>
            <a:r>
              <a:rPr lang="nl-BE" strike="sngStrike" dirty="0" smtClean="0"/>
              <a:t>lekkere kust</a:t>
            </a:r>
          </a:p>
          <a:p>
            <a:r>
              <a:rPr lang="nl-BE" dirty="0"/>
              <a:t> </a:t>
            </a:r>
            <a:r>
              <a:rPr lang="nl-BE" dirty="0" smtClean="0"/>
              <a:t> </a:t>
            </a:r>
            <a:r>
              <a:rPr lang="nl-BE" b="1" dirty="0" smtClean="0"/>
              <a:t>= </a:t>
            </a:r>
            <a:r>
              <a:rPr lang="nl-BE" b="1" dirty="0" err="1" smtClean="0"/>
              <a:t>rico</a:t>
            </a:r>
            <a:endParaRPr lang="nl-B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12" y="-3635"/>
            <a:ext cx="3520430" cy="29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6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costa rica turismo ecologic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3124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osta rica parques nacional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4047"/>
            <a:ext cx="3995936" cy="40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9512" y="4179892"/>
            <a:ext cx="4286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25% del país </a:t>
            </a:r>
          </a:p>
          <a:p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r>
              <a:rPr lang="nl-B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son</a:t>
            </a:r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parques</a:t>
            </a:r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naturales</a:t>
            </a:r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y</a:t>
            </a:r>
          </a:p>
          <a:p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nl-B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reservas</a:t>
            </a:r>
            <a:r>
              <a:rPr lang="nl-BE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0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biológicas</a:t>
            </a:r>
            <a:endParaRPr lang="nl-B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940152" y="1916832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nl-BE" dirty="0" smtClean="0"/>
              <a:t> 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país</a:t>
            </a:r>
            <a:r>
              <a:rPr lang="nl-BE" dirty="0" smtClean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lider</a:t>
            </a:r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nl-BE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del</a:t>
            </a:r>
            <a:r>
              <a:rPr lang="nl-BE" dirty="0" smtClean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turismo</a:t>
            </a:r>
            <a:r>
              <a:rPr lang="nl-BE" dirty="0" smtClean="0"/>
              <a:t> </a:t>
            </a:r>
            <a:r>
              <a:rPr lang="nl-BE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ecológico</a:t>
            </a:r>
            <a:endParaRPr lang="nl-BE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Picture 6" descr="Image Respons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09" y="-29098"/>
            <a:ext cx="27146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reservas biologicas de costa ric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95555"/>
            <a:ext cx="2369840" cy="15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" y="5205373"/>
            <a:ext cx="2446651" cy="156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6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costa rica fot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0" y="1226369"/>
            <a:ext cx="7519301" cy="46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51339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57375"/>
            <a:ext cx="5153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64088" y="7647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850 </a:t>
            </a:r>
            <a:r>
              <a:rPr lang="nl-BE" sz="2400" b="1" dirty="0" err="1">
                <a:latin typeface="Comic Sans MS" panose="030F0702030302020204" pitchFamily="66" charset="0"/>
              </a:rPr>
              <a:t>especies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aves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125325" y="5924705"/>
            <a:ext cx="384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latin typeface="Comic Sans MS" panose="030F0702030302020204" pitchFamily="66" charset="0"/>
              </a:rPr>
              <a:t>214 </a:t>
            </a:r>
            <a:r>
              <a:rPr lang="nl-BE" sz="2400" b="1" dirty="0" err="1">
                <a:latin typeface="Comic Sans MS" panose="030F0702030302020204" pitchFamily="66" charset="0"/>
              </a:rPr>
              <a:t>especies</a:t>
            </a:r>
            <a:r>
              <a:rPr lang="nl-BE" sz="2400" b="1" dirty="0">
                <a:latin typeface="Comic Sans MS" panose="030F0702030302020204" pitchFamily="66" charset="0"/>
              </a:rPr>
              <a:t> de </a:t>
            </a:r>
            <a:r>
              <a:rPr lang="nl-BE" sz="2400" b="1" dirty="0" err="1">
                <a:latin typeface="Comic Sans MS" panose="030F0702030302020204" pitchFamily="66" charset="0"/>
              </a:rPr>
              <a:t>reptiles</a:t>
            </a:r>
            <a:endParaRPr lang="nl-BE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3198167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latin typeface="Comic Sans MS" panose="030F0702030302020204" pitchFamily="66" charset="0"/>
              </a:rPr>
              <a:t>1416 </a:t>
            </a:r>
            <a:r>
              <a:rPr lang="nl-BE" sz="2400" b="1" dirty="0" err="1" smtClean="0">
                <a:latin typeface="Comic Sans MS" panose="030F0702030302020204" pitchFamily="66" charset="0"/>
              </a:rPr>
              <a:t>tipos</a:t>
            </a:r>
            <a:r>
              <a:rPr lang="nl-BE" sz="2400" b="1" dirty="0" smtClean="0">
                <a:latin typeface="Comic Sans MS" panose="030F0702030302020204" pitchFamily="66" charset="0"/>
              </a:rPr>
              <a:t> de </a:t>
            </a:r>
            <a:r>
              <a:rPr lang="nl-BE" sz="2400" b="1" dirty="0" err="1" smtClean="0">
                <a:latin typeface="Comic Sans MS" panose="030F0702030302020204" pitchFamily="66" charset="0"/>
              </a:rPr>
              <a:t>orquídeas</a:t>
            </a:r>
            <a:endParaRPr lang="nl-BE" b="1" dirty="0">
              <a:latin typeface="Comic Sans MS" panose="030F0702030302020204" pitchFamily="66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5436096" y="5000625"/>
            <a:ext cx="1368152" cy="924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8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rgbClr val="FF0000"/>
            </a:gs>
            <a:gs pos="70000">
              <a:srgbClr val="FF0300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jugos tropicales de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7" y="-171400"/>
            <a:ext cx="930404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7504" y="5253933"/>
            <a:ext cx="3743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Una</a:t>
            </a:r>
            <a:r>
              <a:rPr lang="nl-BE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bebida</a:t>
            </a:r>
            <a:r>
              <a:rPr lang="nl-BE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deliciosa</a:t>
            </a:r>
            <a:endParaRPr lang="nl-BE" sz="28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nl-BE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nl-BE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los </a:t>
            </a:r>
            <a:r>
              <a:rPr lang="nl-BE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jugos</a:t>
            </a:r>
            <a:r>
              <a:rPr lang="nl-BE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(=</a:t>
            </a:r>
            <a:r>
              <a:rPr lang="nl-BE" sz="28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zumos</a:t>
            </a:r>
            <a:r>
              <a:rPr lang="nl-BE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nl-BE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496972" y="29497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Frutas</a:t>
            </a:r>
            <a:endParaRPr lang="nl-BE" sz="24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exóticas</a:t>
            </a:r>
            <a:endParaRPr lang="nl-BE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0" name="Picture 8" descr="Afbeeldingsresultaat voor bom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19" y="5265393"/>
            <a:ext cx="1592607" cy="15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792688" y="5537533"/>
            <a:ext cx="2629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¡ Son </a:t>
            </a:r>
            <a:r>
              <a:rPr lang="nl-B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bombas</a:t>
            </a:r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nl-BE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nl-BE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</a:t>
            </a:r>
            <a:r>
              <a:rPr lang="nl-BE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vitaminas</a:t>
            </a:r>
            <a:r>
              <a:rPr lang="nl-B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!</a:t>
            </a:r>
          </a:p>
        </p:txBody>
      </p:sp>
      <p:pic>
        <p:nvPicPr>
          <p:cNvPr id="3082" name="Picture 10" descr="Afbeeldingsresultaat voor bom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4" y="734078"/>
            <a:ext cx="753427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Content="1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23000">
              <a:srgbClr val="FF0000"/>
            </a:gs>
            <a:gs pos="46000">
              <a:srgbClr val="FF0300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el cafe de cos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el cafe de cos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7" y="2748547"/>
            <a:ext cx="5751513" cy="41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62500" y="188640"/>
            <a:ext cx="3159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Un</a:t>
            </a:r>
            <a:r>
              <a:rPr lang="nl-BE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producto</a:t>
            </a:r>
            <a:r>
              <a:rPr lang="nl-BE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famoso</a:t>
            </a:r>
            <a:endParaRPr lang="nl-BE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q</a:t>
            </a:r>
            <a:r>
              <a:rPr lang="nl-BE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ue </a:t>
            </a:r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exportamos</a:t>
            </a:r>
            <a:endParaRPr lang="nl-BE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nl-BE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nl-BE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todo</a:t>
            </a:r>
            <a:r>
              <a:rPr lang="nl-BE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mundo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s://encrypted-tbn2.gstatic.com/images?q=tbn:ANd9GcTQJMF_mMaruNh5rNwGLxLAdMTiw9ODQXg6b-9eLnfXyxMEkEvoNa0ARRQRm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99461"/>
            <a:ext cx="1631267" cy="16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3488" y="3133726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Famoso</a:t>
            </a:r>
            <a:endParaRPr lang="nl-BE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220072" y="1650537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excelente</a:t>
            </a:r>
            <a:endParaRPr lang="nl-BE" dirty="0"/>
          </a:p>
        </p:txBody>
      </p:sp>
      <p:pic>
        <p:nvPicPr>
          <p:cNvPr id="5132" name="Picture 12" descr="Plantación de café en el cerro Espíritu Santo, Naranjo, Costa Ri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95391"/>
            <a:ext cx="2704232" cy="18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33488" y="5589240"/>
            <a:ext cx="281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Se </a:t>
            </a:r>
            <a:r>
              <a:rPr lang="nl-BE" b="1" dirty="0" err="1" smtClean="0">
                <a:solidFill>
                  <a:schemeClr val="bg1"/>
                </a:solidFill>
              </a:rPr>
              <a:t>cultiva</a:t>
            </a:r>
            <a:r>
              <a:rPr lang="nl-BE" b="1" dirty="0" smtClean="0">
                <a:solidFill>
                  <a:schemeClr val="bg1"/>
                </a:solidFill>
              </a:rPr>
              <a:t> a </a:t>
            </a:r>
            <a:r>
              <a:rPr lang="nl-BE" b="1" dirty="0" err="1" smtClean="0">
                <a:solidFill>
                  <a:schemeClr val="bg1"/>
                </a:solidFill>
              </a:rPr>
              <a:t>más</a:t>
            </a:r>
            <a:r>
              <a:rPr lang="nl-BE" b="1" dirty="0" smtClean="0">
                <a:solidFill>
                  <a:schemeClr val="bg1"/>
                </a:solidFill>
              </a:rPr>
              <a:t> de 1.200 m</a:t>
            </a:r>
            <a:endParaRPr lang="nl-BE" b="1" dirty="0">
              <a:solidFill>
                <a:schemeClr val="bg1"/>
              </a:solidFill>
            </a:endParaRPr>
          </a:p>
        </p:txBody>
      </p:sp>
      <p:pic>
        <p:nvPicPr>
          <p:cNvPr id="5134" name="Picture 14" descr="Afbeeldingsresultaat voor el cafe de cost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47" y="5013176"/>
            <a:ext cx="2546532" cy="1718909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fgeronde rechthoek 7"/>
          <p:cNvSpPr/>
          <p:nvPr/>
        </p:nvSpPr>
        <p:spPr>
          <a:xfrm>
            <a:off x="4499992" y="2924944"/>
            <a:ext cx="4176464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9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164</Words>
  <Application>Microsoft Office PowerPoint</Application>
  <PresentationFormat>Diavoorstelling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Lucida Calligraphy</vt:lpstr>
      <vt:lpstr>Kantoorthema</vt:lpstr>
      <vt:lpstr>1_Kantoorthema</vt:lpstr>
      <vt:lpstr>2_Kantoorthema</vt:lpstr>
      <vt:lpstr>3_Kantoorthema</vt:lpstr>
      <vt:lpstr>La Panamericana</vt:lpstr>
      <vt:lpstr>Costa Rica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Panama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Panamericana</dc:title>
  <dc:creator>hendrik123</dc:creator>
  <cp:lastModifiedBy>Katrien Gryspeerdt</cp:lastModifiedBy>
  <cp:revision>23</cp:revision>
  <dcterms:created xsi:type="dcterms:W3CDTF">2017-01-17T14:19:07Z</dcterms:created>
  <dcterms:modified xsi:type="dcterms:W3CDTF">2017-02-22T07:57:48Z</dcterms:modified>
</cp:coreProperties>
</file>