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4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5" r:id="rId20"/>
    <p:sldId id="266" r:id="rId21"/>
    <p:sldId id="285" r:id="rId22"/>
    <p:sldId id="287" r:id="rId23"/>
    <p:sldId id="269" r:id="rId24"/>
    <p:sldId id="286" r:id="rId25"/>
    <p:sldId id="268" r:id="rId26"/>
    <p:sldId id="259" r:id="rId27"/>
    <p:sldId id="288" r:id="rId28"/>
    <p:sldId id="289" r:id="rId29"/>
    <p:sldId id="290" r:id="rId30"/>
    <p:sldId id="291" r:id="rId31"/>
    <p:sldId id="297" r:id="rId32"/>
    <p:sldId id="298" r:id="rId33"/>
    <p:sldId id="299" r:id="rId34"/>
    <p:sldId id="300" r:id="rId35"/>
    <p:sldId id="261" r:id="rId36"/>
    <p:sldId id="262" r:id="rId37"/>
    <p:sldId id="292" r:id="rId38"/>
    <p:sldId id="293" r:id="rId39"/>
    <p:sldId id="301" r:id="rId40"/>
    <p:sldId id="294" r:id="rId41"/>
    <p:sldId id="296" r:id="rId42"/>
    <p:sldId id="295" r:id="rId43"/>
    <p:sldId id="270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s-ES_trad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A9E-60FB-4D1D-921F-28584C04465F}" type="datetimeFigureOut">
              <a:rPr lang="es-ES_tradnl" smtClean="0"/>
              <a:t>20/01/2017</a:t>
            </a:fld>
            <a:endParaRPr lang="es-ES_trad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E73E-C25B-4B95-A2D2-411222AD5F4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146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A9E-60FB-4D1D-921F-28584C04465F}" type="datetimeFigureOut">
              <a:rPr lang="es-ES_tradnl" smtClean="0"/>
              <a:t>20/01/2017</a:t>
            </a:fld>
            <a:endParaRPr lang="es-ES_trad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E73E-C25B-4B95-A2D2-411222AD5F4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366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A9E-60FB-4D1D-921F-28584C04465F}" type="datetimeFigureOut">
              <a:rPr lang="es-ES_tradnl" smtClean="0"/>
              <a:t>20/01/2017</a:t>
            </a:fld>
            <a:endParaRPr lang="es-ES_trad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E73E-C25B-4B95-A2D2-411222AD5F4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6772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nl-NL" altLang="es-ES_trad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nl-NL" altLang="es-ES_trad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684C9E-6513-4A72-8253-7DD3661F3FC7}" type="slidenum">
              <a:rPr lang="nl-NL" altLang="es-ES_tradnl"/>
              <a:pPr/>
              <a:t>‹nr.›</a:t>
            </a:fld>
            <a:endParaRPr lang="nl-NL" altLang="es-ES_tradnl"/>
          </a:p>
        </p:txBody>
      </p:sp>
    </p:spTree>
    <p:extLst>
      <p:ext uri="{BB962C8B-B14F-4D97-AF65-F5344CB8AC3E}">
        <p14:creationId xmlns:p14="http://schemas.microsoft.com/office/powerpoint/2010/main" val="142905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A9E-60FB-4D1D-921F-28584C04465F}" type="datetimeFigureOut">
              <a:rPr lang="es-ES_tradnl" smtClean="0"/>
              <a:t>20/01/2017</a:t>
            </a:fld>
            <a:endParaRPr lang="es-ES_trad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E73E-C25B-4B95-A2D2-411222AD5F4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71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A9E-60FB-4D1D-921F-28584C04465F}" type="datetimeFigureOut">
              <a:rPr lang="es-ES_tradnl" smtClean="0"/>
              <a:t>20/01/2017</a:t>
            </a:fld>
            <a:endParaRPr lang="es-ES_trad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E73E-C25B-4B95-A2D2-411222AD5F4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339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A9E-60FB-4D1D-921F-28584C04465F}" type="datetimeFigureOut">
              <a:rPr lang="es-ES_tradnl" smtClean="0"/>
              <a:t>20/01/2017</a:t>
            </a:fld>
            <a:endParaRPr lang="es-ES_trad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E73E-C25B-4B95-A2D2-411222AD5F4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1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A9E-60FB-4D1D-921F-28584C04465F}" type="datetimeFigureOut">
              <a:rPr lang="es-ES_tradnl" smtClean="0"/>
              <a:t>20/01/2017</a:t>
            </a:fld>
            <a:endParaRPr lang="es-ES_trad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E73E-C25B-4B95-A2D2-411222AD5F4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075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A9E-60FB-4D1D-921F-28584C04465F}" type="datetimeFigureOut">
              <a:rPr lang="es-ES_tradnl" smtClean="0"/>
              <a:t>20/01/2017</a:t>
            </a:fld>
            <a:endParaRPr lang="es-ES_trad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E73E-C25B-4B95-A2D2-411222AD5F4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518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A9E-60FB-4D1D-921F-28584C04465F}" type="datetimeFigureOut">
              <a:rPr lang="es-ES_tradnl" smtClean="0"/>
              <a:t>20/01/2017</a:t>
            </a:fld>
            <a:endParaRPr lang="es-ES_trad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E73E-C25B-4B95-A2D2-411222AD5F4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154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A9E-60FB-4D1D-921F-28584C04465F}" type="datetimeFigureOut">
              <a:rPr lang="es-ES_tradnl" smtClean="0"/>
              <a:t>20/01/2017</a:t>
            </a:fld>
            <a:endParaRPr lang="es-ES_trad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E73E-C25B-4B95-A2D2-411222AD5F4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454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DA9E-60FB-4D1D-921F-28584C04465F}" type="datetimeFigureOut">
              <a:rPr lang="es-ES_tradnl" smtClean="0"/>
              <a:t>20/01/2017</a:t>
            </a:fld>
            <a:endParaRPr lang="es-ES_trad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E73E-C25B-4B95-A2D2-411222AD5F4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263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s-ES_trad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s-ES_trad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0DA9E-60FB-4D1D-921F-28584C04465F}" type="datetimeFigureOut">
              <a:rPr lang="es-ES_tradnl" smtClean="0"/>
              <a:t>20/01/2017</a:t>
            </a:fld>
            <a:endParaRPr lang="es-ES_trad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E73E-C25B-4B95-A2D2-411222AD5F4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278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i2.wp.com/es-tema.de/wp-content/uploads/2013/08/adjetivos.p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i2.wp.com/es-tema.de/wp-content/uploads/2013/08/Pixton_Comic_Luis_y_Ana_by_es_tema_de.pn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be/imgres?imgurl=http://soleluna.files.wordpress.com/2008/04/gafas.jpg&amp;imgrefurl=http://soleluna.wordpress.com/2008/04/04/cambio-de-punto-de-vista/gafas/&amp;h=400&amp;w=400&amp;sz=17&amp;hl=nl&amp;start=4&amp;usg=__1xgnlVTJbdYXFjQ4GgtFOsmGbgc=&amp;tbnid=lrbQJC2U6IaCgM:&amp;tbnh=124&amp;tbnw=124&amp;prev=/images?q%3Dgafas%26gbv%3D2%26hl%3Dn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http://tbn0.google.com/images?q=tbn:lrbQJC2U6IaCgM:http://soleluna.files.wordpress.com/2008/04/gafas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0968" y="310994"/>
            <a:ext cx="9144000" cy="2387600"/>
          </a:xfrm>
        </p:spPr>
        <p:txBody>
          <a:bodyPr/>
          <a:lstStyle/>
          <a:p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: Mi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gente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180" y="3250198"/>
            <a:ext cx="3457575" cy="313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4250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_tradnl" dirty="0">
                <a:cs typeface="Arial" panose="020B0604020202020204" pitchFamily="34" charset="0"/>
              </a:rPr>
              <a:t>¿De </a:t>
            </a:r>
            <a:r>
              <a:rPr lang="en-US" altLang="es-ES_tradnl" dirty="0" err="1">
                <a:cs typeface="Arial" panose="020B0604020202020204" pitchFamily="34" charset="0"/>
              </a:rPr>
              <a:t>quién</a:t>
            </a:r>
            <a:r>
              <a:rPr lang="en-US" altLang="es-ES_tradnl" dirty="0">
                <a:cs typeface="Arial" panose="020B0604020202020204" pitchFamily="34" charset="0"/>
              </a:rPr>
              <a:t> son </a:t>
            </a:r>
            <a:r>
              <a:rPr lang="nl-BE" altLang="es-ES_tradnl" dirty="0" err="1"/>
              <a:t>estos</a:t>
            </a:r>
            <a:r>
              <a:rPr lang="nl-BE" altLang="es-ES_tradnl" dirty="0"/>
              <a:t> </a:t>
            </a:r>
            <a:r>
              <a:rPr lang="nl-BE" altLang="es-ES_tradnl" dirty="0" err="1"/>
              <a:t>calcetines</a:t>
            </a:r>
            <a:r>
              <a:rPr lang="nl-BE" altLang="es-ES_tradnl" dirty="0"/>
              <a:t>?</a:t>
            </a:r>
            <a:endParaRPr lang="nl-NL" altLang="es-ES_tradnl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075" y="2506662"/>
            <a:ext cx="10515600" cy="4351338"/>
          </a:xfrm>
        </p:spPr>
        <p:txBody>
          <a:bodyPr/>
          <a:lstStyle/>
          <a:p>
            <a:pPr>
              <a:buFontTx/>
              <a:buNone/>
            </a:pPr>
            <a:endParaRPr lang="nl-BE" altLang="es-ES_tradnl" dirty="0"/>
          </a:p>
          <a:p>
            <a:pPr>
              <a:buFontTx/>
              <a:buNone/>
            </a:pPr>
            <a:endParaRPr lang="nl-BE" altLang="es-ES_tradnl" dirty="0"/>
          </a:p>
          <a:p>
            <a:pPr>
              <a:buFontTx/>
              <a:buNone/>
            </a:pPr>
            <a:endParaRPr lang="nl-BE" altLang="es-ES_tradnl" dirty="0"/>
          </a:p>
          <a:p>
            <a:pPr>
              <a:buFontTx/>
              <a:buNone/>
            </a:pPr>
            <a:endParaRPr lang="nl-BE" altLang="es-ES_tradnl" dirty="0"/>
          </a:p>
          <a:p>
            <a:pPr>
              <a:buFontTx/>
              <a:buNone/>
            </a:pPr>
            <a:endParaRPr lang="nl-BE" altLang="es-ES_tradnl" dirty="0"/>
          </a:p>
          <a:p>
            <a:pPr>
              <a:buFontTx/>
              <a:buNone/>
            </a:pPr>
            <a:endParaRPr lang="nl-BE" altLang="es-ES_tradnl" dirty="0"/>
          </a:p>
          <a:p>
            <a:pPr>
              <a:buFontTx/>
              <a:buNone/>
            </a:pPr>
            <a:r>
              <a:rPr lang="nl-BE" altLang="es-ES_tradnl" dirty="0"/>
              <a:t>					Son de Rosa y Ana</a:t>
            </a:r>
            <a:endParaRPr lang="nl-NL" altLang="es-ES_tradnl" dirty="0"/>
          </a:p>
        </p:txBody>
      </p:sp>
      <p:pic>
        <p:nvPicPr>
          <p:cNvPr id="16389" name="Picture 5" descr="smileytoesocksxj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836" y="1510384"/>
            <a:ext cx="49434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4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_tradnl" dirty="0">
                <a:cs typeface="Arial" panose="020B0604020202020204" pitchFamily="34" charset="0"/>
              </a:rPr>
              <a:t>¿De </a:t>
            </a:r>
            <a:r>
              <a:rPr lang="en-US" altLang="es-ES_tradnl" dirty="0" err="1">
                <a:cs typeface="Arial" panose="020B0604020202020204" pitchFamily="34" charset="0"/>
              </a:rPr>
              <a:t>quién</a:t>
            </a:r>
            <a:r>
              <a:rPr lang="en-US" altLang="es-ES_tradnl" dirty="0">
                <a:cs typeface="Arial" panose="020B0604020202020204" pitchFamily="34" charset="0"/>
              </a:rPr>
              <a:t> </a:t>
            </a:r>
            <a:r>
              <a:rPr lang="en-US" altLang="es-ES_tradnl" dirty="0" err="1">
                <a:cs typeface="Arial" panose="020B0604020202020204" pitchFamily="34" charset="0"/>
              </a:rPr>
              <a:t>es</a:t>
            </a:r>
            <a:r>
              <a:rPr lang="en-US" altLang="es-ES_tradnl" dirty="0">
                <a:cs typeface="Arial" panose="020B0604020202020204" pitchFamily="34" charset="0"/>
              </a:rPr>
              <a:t> </a:t>
            </a:r>
            <a:r>
              <a:rPr lang="nl-BE" altLang="es-ES_tradnl" dirty="0" err="1"/>
              <a:t>este</a:t>
            </a:r>
            <a:r>
              <a:rPr lang="nl-BE" altLang="es-ES_tradnl" dirty="0"/>
              <a:t> </a:t>
            </a:r>
            <a:r>
              <a:rPr lang="nl-BE" altLang="es-ES_tradnl" dirty="0" err="1"/>
              <a:t>reloj</a:t>
            </a:r>
            <a:r>
              <a:rPr lang="nl-BE" altLang="es-ES_tradnl" dirty="0"/>
              <a:t>?</a:t>
            </a:r>
            <a:endParaRPr lang="nl-NL" altLang="es-ES_tradnl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s-ES_tradnl"/>
              <a:t>								Es de ti</a:t>
            </a:r>
            <a:endParaRPr lang="nl-NL" altLang="es-ES_tradnl"/>
          </a:p>
        </p:txBody>
      </p:sp>
      <p:pic>
        <p:nvPicPr>
          <p:cNvPr id="18439" name="Picture 7" descr="reloj-wi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78" y="149294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39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_tradnl" dirty="0">
                <a:cs typeface="Arial" panose="020B0604020202020204" pitchFamily="34" charset="0"/>
              </a:rPr>
              <a:t>¿De </a:t>
            </a:r>
            <a:r>
              <a:rPr lang="en-US" altLang="es-ES_tradnl" dirty="0" err="1">
                <a:cs typeface="Arial" panose="020B0604020202020204" pitchFamily="34" charset="0"/>
              </a:rPr>
              <a:t>quién</a:t>
            </a:r>
            <a:r>
              <a:rPr lang="en-US" altLang="es-ES_tradnl" dirty="0">
                <a:cs typeface="Arial" panose="020B0604020202020204" pitchFamily="34" charset="0"/>
              </a:rPr>
              <a:t> </a:t>
            </a:r>
            <a:r>
              <a:rPr lang="en-US" altLang="es-ES_tradnl" dirty="0" err="1">
                <a:cs typeface="Arial" panose="020B0604020202020204" pitchFamily="34" charset="0"/>
              </a:rPr>
              <a:t>es</a:t>
            </a:r>
            <a:r>
              <a:rPr lang="en-US" altLang="es-ES_tradnl" dirty="0">
                <a:cs typeface="Arial" panose="020B0604020202020204" pitchFamily="34" charset="0"/>
              </a:rPr>
              <a:t> </a:t>
            </a:r>
            <a:r>
              <a:rPr lang="nl-BE" altLang="es-ES_tradnl" dirty="0" err="1"/>
              <a:t>este</a:t>
            </a:r>
            <a:r>
              <a:rPr lang="nl-BE" altLang="es-ES_tradnl" dirty="0"/>
              <a:t> </a:t>
            </a:r>
            <a:r>
              <a:rPr lang="nl-BE" altLang="es-ES_tradnl" dirty="0" err="1"/>
              <a:t>perro</a:t>
            </a:r>
            <a:r>
              <a:rPr lang="nl-BE" altLang="es-ES_tradnl" dirty="0"/>
              <a:t>?</a:t>
            </a:r>
            <a:endParaRPr lang="nl-NL" altLang="es-ES_tradnl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s-ES_tradnl"/>
              <a:t>						Es de nosotros</a:t>
            </a:r>
            <a:endParaRPr lang="nl-NL" altLang="es-ES_tradnl"/>
          </a:p>
        </p:txBody>
      </p:sp>
      <p:pic>
        <p:nvPicPr>
          <p:cNvPr id="19461" name="Picture 5" descr="Perro%20in%20de%20dui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484314"/>
            <a:ext cx="481965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01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_tradnl" dirty="0">
                <a:cs typeface="Arial" panose="020B0604020202020204" pitchFamily="34" charset="0"/>
              </a:rPr>
              <a:t>¿De </a:t>
            </a:r>
            <a:r>
              <a:rPr lang="en-US" altLang="es-ES_tradnl" dirty="0" err="1">
                <a:cs typeface="Arial" panose="020B0604020202020204" pitchFamily="34" charset="0"/>
              </a:rPr>
              <a:t>quién</a:t>
            </a:r>
            <a:r>
              <a:rPr lang="en-US" altLang="es-ES_tradnl" dirty="0">
                <a:cs typeface="Arial" panose="020B0604020202020204" pitchFamily="34" charset="0"/>
              </a:rPr>
              <a:t> son </a:t>
            </a:r>
            <a:r>
              <a:rPr lang="nl-BE" altLang="es-ES_tradnl" dirty="0" err="1"/>
              <a:t>estos</a:t>
            </a:r>
            <a:r>
              <a:rPr lang="nl-BE" altLang="es-ES_tradnl" dirty="0"/>
              <a:t> </a:t>
            </a:r>
            <a:r>
              <a:rPr lang="nl-BE" altLang="es-ES_tradnl" dirty="0" err="1"/>
              <a:t>estudiantes</a:t>
            </a:r>
            <a:r>
              <a:rPr lang="nl-BE" altLang="es-ES_tradnl" dirty="0"/>
              <a:t>?</a:t>
            </a:r>
            <a:endParaRPr lang="nl-NL" altLang="es-ES_tradnl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s-ES_tradnl"/>
              <a:t>					son de la profesora</a:t>
            </a:r>
            <a:endParaRPr lang="nl-NL" altLang="es-ES_tradnl"/>
          </a:p>
        </p:txBody>
      </p:sp>
      <p:pic>
        <p:nvPicPr>
          <p:cNvPr id="12293" name="Picture 5" descr="estudia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557338"/>
            <a:ext cx="44640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5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_tradnl" dirty="0">
                <a:cs typeface="Arial" panose="020B0604020202020204" pitchFamily="34" charset="0"/>
              </a:rPr>
              <a:t>¿De </a:t>
            </a:r>
            <a:r>
              <a:rPr lang="en-US" altLang="es-ES_tradnl" dirty="0" err="1">
                <a:cs typeface="Arial" panose="020B0604020202020204" pitchFamily="34" charset="0"/>
              </a:rPr>
              <a:t>quién</a:t>
            </a:r>
            <a:r>
              <a:rPr lang="en-US" altLang="es-ES_tradnl" dirty="0">
                <a:cs typeface="Arial" panose="020B0604020202020204" pitchFamily="34" charset="0"/>
              </a:rPr>
              <a:t> </a:t>
            </a:r>
            <a:r>
              <a:rPr lang="en-US" altLang="es-ES_tradnl" dirty="0" err="1">
                <a:cs typeface="Arial" panose="020B0604020202020204" pitchFamily="34" charset="0"/>
              </a:rPr>
              <a:t>es</a:t>
            </a:r>
            <a:r>
              <a:rPr lang="en-US" altLang="es-ES_tradnl" dirty="0">
                <a:cs typeface="Arial" panose="020B0604020202020204" pitchFamily="34" charset="0"/>
              </a:rPr>
              <a:t> </a:t>
            </a:r>
            <a:r>
              <a:rPr lang="en-US" altLang="es-ES_tradnl" dirty="0" err="1">
                <a:cs typeface="Arial" panose="020B0604020202020204" pitchFamily="34" charset="0"/>
              </a:rPr>
              <a:t>esta</a:t>
            </a:r>
            <a:r>
              <a:rPr lang="en-US" altLang="es-ES_tradnl" dirty="0">
                <a:cs typeface="Arial" panose="020B0604020202020204" pitchFamily="34" charset="0"/>
              </a:rPr>
              <a:t> </a:t>
            </a:r>
            <a:r>
              <a:rPr lang="en-US" altLang="es-ES_tradnl" dirty="0" err="1">
                <a:cs typeface="Arial" panose="020B0604020202020204" pitchFamily="34" charset="0"/>
              </a:rPr>
              <a:t>minifalda</a:t>
            </a:r>
            <a:r>
              <a:rPr lang="en-US" altLang="es-ES_tradnl" dirty="0">
                <a:cs typeface="Arial" panose="020B0604020202020204" pitchFamily="34" charset="0"/>
              </a:rPr>
              <a:t>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nl-BE" altLang="es-ES_tradnl" dirty="0"/>
          </a:p>
          <a:p>
            <a:pPr>
              <a:buFontTx/>
              <a:buNone/>
            </a:pPr>
            <a:endParaRPr lang="nl-BE" altLang="es-ES_tradnl" dirty="0"/>
          </a:p>
          <a:p>
            <a:pPr>
              <a:buFontTx/>
              <a:buNone/>
            </a:pPr>
            <a:endParaRPr lang="nl-BE" altLang="es-ES_tradnl" dirty="0"/>
          </a:p>
          <a:p>
            <a:pPr>
              <a:buFontTx/>
              <a:buNone/>
            </a:pPr>
            <a:endParaRPr lang="nl-BE" altLang="es-ES_tradnl" dirty="0"/>
          </a:p>
          <a:p>
            <a:pPr>
              <a:buFontTx/>
              <a:buNone/>
            </a:pPr>
            <a:endParaRPr lang="nl-BE" altLang="es-ES_tradnl" dirty="0"/>
          </a:p>
          <a:p>
            <a:pPr>
              <a:buFontTx/>
              <a:buNone/>
            </a:pPr>
            <a:endParaRPr lang="nl-BE" altLang="es-ES_tradnl" dirty="0"/>
          </a:p>
          <a:p>
            <a:pPr>
              <a:buFontTx/>
              <a:buNone/>
            </a:pPr>
            <a:r>
              <a:rPr lang="nl-BE" altLang="es-ES_tradnl" dirty="0"/>
              <a:t>						</a:t>
            </a:r>
          </a:p>
          <a:p>
            <a:pPr>
              <a:buFontTx/>
              <a:buNone/>
            </a:pPr>
            <a:r>
              <a:rPr lang="nl-BE" altLang="es-ES_tradnl" dirty="0"/>
              <a:t>							es de </a:t>
            </a:r>
            <a:r>
              <a:rPr lang="nl-BE" altLang="es-ES_tradnl" dirty="0" err="1"/>
              <a:t>usted</a:t>
            </a:r>
            <a:endParaRPr lang="nl-NL" altLang="es-ES_tradnl" dirty="0"/>
          </a:p>
        </p:txBody>
      </p:sp>
      <p:pic>
        <p:nvPicPr>
          <p:cNvPr id="14341" name="Picture 5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628" y="1505823"/>
            <a:ext cx="3100387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60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_tradnl" dirty="0">
                <a:cs typeface="Arial" panose="020B0604020202020204" pitchFamily="34" charset="0"/>
              </a:rPr>
              <a:t>¿De </a:t>
            </a:r>
            <a:r>
              <a:rPr lang="en-US" altLang="es-ES_tradnl" dirty="0" err="1">
                <a:cs typeface="Arial" panose="020B0604020202020204" pitchFamily="34" charset="0"/>
              </a:rPr>
              <a:t>quién</a:t>
            </a:r>
            <a:r>
              <a:rPr lang="en-US" altLang="es-ES_tradnl" dirty="0">
                <a:cs typeface="Arial" panose="020B0604020202020204" pitchFamily="34" charset="0"/>
              </a:rPr>
              <a:t> </a:t>
            </a:r>
            <a:r>
              <a:rPr lang="en-US" altLang="es-ES_tradnl" dirty="0" err="1">
                <a:cs typeface="Arial" panose="020B0604020202020204" pitchFamily="34" charset="0"/>
              </a:rPr>
              <a:t>es</a:t>
            </a:r>
            <a:r>
              <a:rPr lang="en-US" altLang="es-ES_tradnl" dirty="0">
                <a:cs typeface="Arial" panose="020B0604020202020204" pitchFamily="34" charset="0"/>
              </a:rPr>
              <a:t> </a:t>
            </a:r>
            <a:r>
              <a:rPr lang="nl-BE" altLang="es-ES_tradnl" dirty="0" err="1"/>
              <a:t>esta</a:t>
            </a:r>
            <a:r>
              <a:rPr lang="nl-BE" altLang="es-ES_tradnl" dirty="0"/>
              <a:t> </a:t>
            </a:r>
            <a:r>
              <a:rPr lang="nl-BE" altLang="es-ES_tradnl" dirty="0" err="1"/>
              <a:t>bicicleta</a:t>
            </a:r>
            <a:r>
              <a:rPr lang="nl-BE" altLang="es-ES_tradnl" dirty="0"/>
              <a:t>?</a:t>
            </a:r>
            <a:endParaRPr lang="nl-NL" altLang="es-ES_tradnl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s-ES_tradnl"/>
              <a:t>					Es de Tom Boonen</a:t>
            </a:r>
            <a:endParaRPr lang="nl-NL" altLang="es-ES_tradnl"/>
          </a:p>
        </p:txBody>
      </p:sp>
      <p:pic>
        <p:nvPicPr>
          <p:cNvPr id="15365" name="Picture 5" descr="Bici-triatlon-GoKa-Kn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3" r="-1907" b="15430"/>
          <a:stretch>
            <a:fillRect/>
          </a:stretch>
        </p:blipFill>
        <p:spPr bwMode="auto">
          <a:xfrm>
            <a:off x="3792539" y="1916113"/>
            <a:ext cx="4752975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51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verbo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ESTAR </a:t>
            </a:r>
            <a:endParaRPr lang="es-ES_trad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50038" y="837127"/>
            <a:ext cx="5403761" cy="5339836"/>
          </a:xfrm>
        </p:spPr>
        <p:txBody>
          <a:bodyPr>
            <a:normAutofit/>
          </a:bodyPr>
          <a:lstStyle/>
          <a:p>
            <a:r>
              <a:rPr lang="nl-BE" dirty="0"/>
              <a:t>La </a:t>
            </a:r>
            <a:r>
              <a:rPr lang="nl-BE" dirty="0" err="1"/>
              <a:t>familia</a:t>
            </a:r>
            <a:r>
              <a:rPr lang="nl-BE" dirty="0"/>
              <a:t> </a:t>
            </a:r>
            <a:r>
              <a:rPr lang="nl-BE" dirty="0" err="1"/>
              <a:t>Valor</a:t>
            </a:r>
            <a:r>
              <a:rPr lang="nl-BE" dirty="0"/>
              <a:t> </a:t>
            </a:r>
            <a:r>
              <a:rPr lang="nl-BE" u="sng" dirty="0" err="1"/>
              <a:t>está</a:t>
            </a:r>
            <a:r>
              <a:rPr lang="nl-BE" dirty="0"/>
              <a:t> </a:t>
            </a:r>
            <a:r>
              <a:rPr lang="nl-BE" dirty="0" err="1"/>
              <a:t>delante</a:t>
            </a:r>
            <a:r>
              <a:rPr lang="nl-BE" dirty="0"/>
              <a:t> de la </a:t>
            </a:r>
            <a:r>
              <a:rPr lang="nl-BE" dirty="0" err="1"/>
              <a:t>empresa</a:t>
            </a:r>
            <a:r>
              <a:rPr lang="nl-BE" dirty="0"/>
              <a:t>.</a:t>
            </a:r>
          </a:p>
          <a:p>
            <a:r>
              <a:rPr lang="nl-BE" b="1" dirty="0"/>
              <a:t>Es</a:t>
            </a:r>
            <a:r>
              <a:rPr lang="nl-BE" dirty="0"/>
              <a:t>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empresa</a:t>
            </a:r>
            <a:r>
              <a:rPr lang="nl-BE" dirty="0"/>
              <a:t> </a:t>
            </a:r>
            <a:r>
              <a:rPr lang="nl-BE" dirty="0" err="1"/>
              <a:t>familiar</a:t>
            </a:r>
            <a:r>
              <a:rPr lang="nl-BE" dirty="0"/>
              <a:t>.</a:t>
            </a:r>
          </a:p>
          <a:p>
            <a:r>
              <a:rPr lang="nl-BE" dirty="0"/>
              <a:t>Pedro </a:t>
            </a:r>
            <a:r>
              <a:rPr lang="nl-BE" u="sng" dirty="0" err="1"/>
              <a:t>está</a:t>
            </a:r>
            <a:r>
              <a:rPr lang="nl-BE" dirty="0"/>
              <a:t> en el </a:t>
            </a:r>
            <a:r>
              <a:rPr lang="nl-BE" dirty="0" err="1"/>
              <a:t>centro</a:t>
            </a:r>
            <a:r>
              <a:rPr lang="nl-BE" dirty="0"/>
              <a:t> de la foto. </a:t>
            </a:r>
            <a:r>
              <a:rPr lang="nl-BE" b="1" dirty="0"/>
              <a:t>Es</a:t>
            </a:r>
            <a:r>
              <a:rPr lang="nl-BE" dirty="0"/>
              <a:t> el director.</a:t>
            </a:r>
          </a:p>
          <a:p>
            <a:r>
              <a:rPr lang="nl-BE" dirty="0"/>
              <a:t>A </a:t>
            </a:r>
            <a:r>
              <a:rPr lang="nl-BE" dirty="0" err="1"/>
              <a:t>su</a:t>
            </a:r>
            <a:r>
              <a:rPr lang="nl-BE" dirty="0"/>
              <a:t> </a:t>
            </a:r>
            <a:r>
              <a:rPr lang="nl-BE" dirty="0" err="1"/>
              <a:t>lado</a:t>
            </a:r>
            <a:r>
              <a:rPr lang="nl-BE" dirty="0"/>
              <a:t> </a:t>
            </a:r>
            <a:r>
              <a:rPr lang="nl-BE" u="sng" dirty="0" err="1"/>
              <a:t>están</a:t>
            </a:r>
            <a:r>
              <a:rPr lang="nl-BE" dirty="0"/>
              <a:t> </a:t>
            </a:r>
            <a:r>
              <a:rPr lang="nl-BE" dirty="0" err="1"/>
              <a:t>su</a:t>
            </a:r>
            <a:r>
              <a:rPr lang="nl-BE" dirty="0"/>
              <a:t> </a:t>
            </a:r>
            <a:r>
              <a:rPr lang="nl-BE" dirty="0" err="1"/>
              <a:t>padre</a:t>
            </a:r>
            <a:r>
              <a:rPr lang="nl-BE" dirty="0"/>
              <a:t> y sus </a:t>
            </a:r>
            <a:r>
              <a:rPr lang="nl-BE" dirty="0" err="1"/>
              <a:t>hermanas</a:t>
            </a:r>
            <a:r>
              <a:rPr lang="nl-BE" dirty="0"/>
              <a:t>.</a:t>
            </a:r>
          </a:p>
          <a:p>
            <a:r>
              <a:rPr lang="nl-BE" dirty="0"/>
              <a:t>Al </a:t>
            </a:r>
            <a:r>
              <a:rPr lang="nl-BE" dirty="0" err="1"/>
              <a:t>otro</a:t>
            </a:r>
            <a:r>
              <a:rPr lang="nl-BE" dirty="0"/>
              <a:t> </a:t>
            </a:r>
            <a:r>
              <a:rPr lang="nl-BE" dirty="0" err="1"/>
              <a:t>lado</a:t>
            </a:r>
            <a:r>
              <a:rPr lang="nl-BE" dirty="0"/>
              <a:t> </a:t>
            </a:r>
            <a:r>
              <a:rPr lang="nl-BE" u="sng" dirty="0" err="1"/>
              <a:t>está</a:t>
            </a:r>
            <a:r>
              <a:rPr lang="nl-BE" dirty="0"/>
              <a:t> </a:t>
            </a:r>
            <a:r>
              <a:rPr lang="nl-BE" dirty="0" err="1"/>
              <a:t>Valeriano</a:t>
            </a:r>
            <a:r>
              <a:rPr lang="nl-BE" dirty="0"/>
              <a:t>. </a:t>
            </a:r>
            <a:r>
              <a:rPr lang="nl-BE" b="1" dirty="0"/>
              <a:t>Es</a:t>
            </a:r>
            <a:r>
              <a:rPr lang="nl-BE" dirty="0"/>
              <a:t> </a:t>
            </a:r>
            <a:r>
              <a:rPr lang="nl-BE" dirty="0" err="1"/>
              <a:t>nuevo</a:t>
            </a:r>
            <a:r>
              <a:rPr lang="nl-BE" dirty="0"/>
              <a:t> en la </a:t>
            </a:r>
            <a:r>
              <a:rPr lang="nl-BE" dirty="0" err="1"/>
              <a:t>empresa</a:t>
            </a:r>
            <a:r>
              <a:rPr lang="nl-BE" dirty="0"/>
              <a:t>.</a:t>
            </a:r>
          </a:p>
          <a:p>
            <a:r>
              <a:rPr lang="nl-BE" dirty="0"/>
              <a:t>Pedro López </a:t>
            </a:r>
            <a:r>
              <a:rPr lang="nl-BE" dirty="0" err="1"/>
              <a:t>Mayor</a:t>
            </a:r>
            <a:r>
              <a:rPr lang="nl-BE" dirty="0"/>
              <a:t> </a:t>
            </a:r>
            <a:r>
              <a:rPr lang="nl-BE" u="sng" dirty="0" err="1"/>
              <a:t>está</a:t>
            </a:r>
            <a:r>
              <a:rPr lang="nl-BE" dirty="0"/>
              <a:t> </a:t>
            </a:r>
            <a:r>
              <a:rPr lang="nl-BE" dirty="0" err="1"/>
              <a:t>todos</a:t>
            </a:r>
            <a:r>
              <a:rPr lang="nl-BE" dirty="0"/>
              <a:t> los </a:t>
            </a:r>
            <a:r>
              <a:rPr lang="nl-BE" dirty="0" err="1"/>
              <a:t>días</a:t>
            </a:r>
            <a:r>
              <a:rPr lang="nl-BE" dirty="0"/>
              <a:t> en la </a:t>
            </a:r>
            <a:r>
              <a:rPr lang="nl-BE" dirty="0" err="1"/>
              <a:t>empresa</a:t>
            </a:r>
            <a:r>
              <a:rPr lang="nl-BE" dirty="0"/>
              <a:t>.</a:t>
            </a:r>
            <a:endParaRPr lang="es-ES_tradnl" dirty="0"/>
          </a:p>
        </p:txBody>
      </p:sp>
      <p:pic>
        <p:nvPicPr>
          <p:cNvPr id="5" name="Picture 2" descr="Verbo estar en Presente indicativo y sus usos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5" b="57435"/>
          <a:stretch/>
        </p:blipFill>
        <p:spPr bwMode="auto">
          <a:xfrm>
            <a:off x="141668" y="1935387"/>
            <a:ext cx="5662359" cy="369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42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                             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ESTAR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/>
              <a:t>Identidad</a:t>
            </a:r>
            <a:r>
              <a:rPr lang="nl-BE" dirty="0"/>
              <a:t>, </a:t>
            </a:r>
            <a:r>
              <a:rPr lang="nl-BE" dirty="0" err="1"/>
              <a:t>profesión</a:t>
            </a:r>
            <a:r>
              <a:rPr lang="nl-BE" dirty="0"/>
              <a:t>, </a:t>
            </a:r>
            <a:r>
              <a:rPr lang="nl-BE" dirty="0" err="1"/>
              <a:t>origen</a:t>
            </a:r>
            <a:r>
              <a:rPr lang="nl-BE" dirty="0"/>
              <a:t> y </a:t>
            </a:r>
            <a:r>
              <a:rPr lang="nl-BE" dirty="0" err="1"/>
              <a:t>procedencia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i="1" dirty="0" err="1"/>
              <a:t>Soy</a:t>
            </a:r>
            <a:r>
              <a:rPr lang="nl-BE" i="1" dirty="0"/>
              <a:t> Isabel. </a:t>
            </a:r>
            <a:r>
              <a:rPr lang="nl-BE" i="1" dirty="0" err="1"/>
              <a:t>Soy</a:t>
            </a:r>
            <a:r>
              <a:rPr lang="nl-BE" i="1" dirty="0"/>
              <a:t> </a:t>
            </a:r>
            <a:r>
              <a:rPr lang="nl-BE" i="1" dirty="0" err="1"/>
              <a:t>profesora</a:t>
            </a:r>
            <a:r>
              <a:rPr lang="nl-BE" i="1" dirty="0"/>
              <a:t>. 	</a:t>
            </a:r>
            <a:r>
              <a:rPr lang="nl-BE" i="1" dirty="0" err="1"/>
              <a:t>Soy</a:t>
            </a:r>
            <a:r>
              <a:rPr lang="nl-BE" i="1" dirty="0"/>
              <a:t> </a:t>
            </a:r>
            <a:r>
              <a:rPr lang="nl-BE" i="1" dirty="0" err="1"/>
              <a:t>belga</a:t>
            </a:r>
            <a:r>
              <a:rPr lang="nl-BE" i="1" dirty="0"/>
              <a:t>. </a:t>
            </a:r>
            <a:r>
              <a:rPr lang="nl-BE" i="1" dirty="0" err="1"/>
              <a:t>Soy</a:t>
            </a:r>
            <a:r>
              <a:rPr lang="nl-BE" i="1" dirty="0"/>
              <a:t> de Waregem</a:t>
            </a:r>
          </a:p>
          <a:p>
            <a:pPr marL="0" indent="0">
              <a:buNone/>
            </a:pPr>
            <a:endParaRPr lang="nl-BE" i="1" dirty="0"/>
          </a:p>
          <a:p>
            <a:r>
              <a:rPr lang="nl-BE" dirty="0" err="1"/>
              <a:t>Característica</a:t>
            </a:r>
            <a:r>
              <a:rPr lang="nl-BE" dirty="0"/>
              <a:t> permanente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i="1" dirty="0"/>
              <a:t>Es </a:t>
            </a:r>
            <a:r>
              <a:rPr lang="nl-BE" i="1" dirty="0" err="1"/>
              <a:t>muy</a:t>
            </a:r>
            <a:r>
              <a:rPr lang="nl-BE" i="1" dirty="0"/>
              <a:t> </a:t>
            </a:r>
            <a:r>
              <a:rPr lang="nl-BE" i="1" dirty="0" err="1"/>
              <a:t>simpática</a:t>
            </a:r>
            <a:r>
              <a:rPr lang="nl-BE" i="1" dirty="0"/>
              <a:t>. Valencia 	es grande. Es </a:t>
            </a:r>
            <a:r>
              <a:rPr lang="nl-BE" i="1" dirty="0" err="1"/>
              <a:t>nuevo</a:t>
            </a:r>
            <a:r>
              <a:rPr lang="nl-BE" i="1" dirty="0"/>
              <a:t>. Es </a:t>
            </a:r>
            <a:r>
              <a:rPr lang="nl-BE" i="1" dirty="0" err="1"/>
              <a:t>una</a:t>
            </a:r>
            <a:r>
              <a:rPr lang="nl-BE" i="1" dirty="0"/>
              <a:t> 	</a:t>
            </a:r>
            <a:r>
              <a:rPr lang="nl-BE" i="1" dirty="0" err="1"/>
              <a:t>empresa</a:t>
            </a:r>
            <a:r>
              <a:rPr lang="nl-BE" i="1" dirty="0"/>
              <a:t> </a:t>
            </a:r>
            <a:r>
              <a:rPr lang="nl-BE" i="1" dirty="0" err="1"/>
              <a:t>familiar</a:t>
            </a:r>
            <a:r>
              <a:rPr lang="nl-BE" i="1" dirty="0"/>
              <a:t>.</a:t>
            </a:r>
            <a:endParaRPr lang="es-ES_trad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/>
              <a:t>Lugar</a:t>
            </a:r>
            <a:r>
              <a:rPr lang="nl-BE" dirty="0"/>
              <a:t>, </a:t>
            </a:r>
            <a:r>
              <a:rPr lang="nl-BE" dirty="0" err="1"/>
              <a:t>localizarse</a:t>
            </a:r>
            <a:endParaRPr lang="nl-BE" dirty="0"/>
          </a:p>
          <a:p>
            <a:pPr marL="0" indent="0">
              <a:buNone/>
            </a:pPr>
            <a:r>
              <a:rPr lang="nl-BE" i="1" dirty="0"/>
              <a:t>	¿</a:t>
            </a:r>
            <a:r>
              <a:rPr lang="nl-BE" i="1" dirty="0" err="1"/>
              <a:t>Dónde</a:t>
            </a:r>
            <a:r>
              <a:rPr lang="nl-BE" i="1" dirty="0"/>
              <a:t> </a:t>
            </a:r>
            <a:r>
              <a:rPr lang="nl-BE" i="1" dirty="0" err="1"/>
              <a:t>están</a:t>
            </a:r>
            <a:r>
              <a:rPr lang="nl-BE" i="1" dirty="0"/>
              <a:t> los </a:t>
            </a:r>
            <a:r>
              <a:rPr lang="nl-BE" i="1" dirty="0" err="1"/>
              <a:t>servicios</a:t>
            </a:r>
            <a:r>
              <a:rPr lang="nl-BE" i="1" dirty="0"/>
              <a:t>? 	La </a:t>
            </a:r>
            <a:r>
              <a:rPr lang="nl-BE" i="1" dirty="0" err="1"/>
              <a:t>familia</a:t>
            </a:r>
            <a:r>
              <a:rPr lang="nl-BE" i="1" dirty="0"/>
              <a:t> </a:t>
            </a:r>
            <a:r>
              <a:rPr lang="nl-BE" i="1" dirty="0" err="1"/>
              <a:t>está</a:t>
            </a:r>
            <a:r>
              <a:rPr lang="nl-BE" i="1" dirty="0"/>
              <a:t> </a:t>
            </a:r>
            <a:r>
              <a:rPr lang="nl-BE" i="1" dirty="0" err="1"/>
              <a:t>delante</a:t>
            </a:r>
            <a:r>
              <a:rPr lang="nl-BE" i="1" dirty="0"/>
              <a:t> de la 	</a:t>
            </a:r>
            <a:r>
              <a:rPr lang="nl-BE" i="1" dirty="0" err="1"/>
              <a:t>empresa</a:t>
            </a:r>
            <a:r>
              <a:rPr lang="nl-BE" i="1" dirty="0"/>
              <a:t>.</a:t>
            </a:r>
          </a:p>
          <a:p>
            <a:pPr marL="0" indent="0">
              <a:buNone/>
            </a:pPr>
            <a:endParaRPr lang="nl-BE" i="1" dirty="0"/>
          </a:p>
          <a:p>
            <a:r>
              <a:rPr lang="nl-BE" dirty="0" err="1"/>
              <a:t>Característica</a:t>
            </a:r>
            <a:r>
              <a:rPr lang="nl-BE" dirty="0"/>
              <a:t> </a:t>
            </a:r>
            <a:r>
              <a:rPr lang="nl-BE" dirty="0" err="1"/>
              <a:t>temporal</a:t>
            </a:r>
            <a:r>
              <a:rPr lang="nl-BE" dirty="0"/>
              <a:t>, </a:t>
            </a:r>
            <a:r>
              <a:rPr lang="nl-BE" dirty="0" err="1"/>
              <a:t>estado</a:t>
            </a:r>
            <a:r>
              <a:rPr lang="nl-BE" dirty="0"/>
              <a:t> o </a:t>
            </a:r>
            <a:r>
              <a:rPr lang="nl-BE" dirty="0" err="1"/>
              <a:t>situación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i="1" dirty="0"/>
              <a:t>¿Cómo </a:t>
            </a:r>
            <a:r>
              <a:rPr lang="nl-BE" i="1" dirty="0" err="1"/>
              <a:t>estás</a:t>
            </a:r>
            <a:r>
              <a:rPr lang="nl-BE" i="1" dirty="0"/>
              <a:t>? Mi </a:t>
            </a:r>
            <a:r>
              <a:rPr lang="nl-BE" i="1" dirty="0" err="1"/>
              <a:t>tía</a:t>
            </a:r>
            <a:r>
              <a:rPr lang="nl-BE" i="1" dirty="0"/>
              <a:t> </a:t>
            </a:r>
            <a:r>
              <a:rPr lang="nl-BE" i="1" dirty="0" err="1"/>
              <a:t>está</a:t>
            </a:r>
            <a:r>
              <a:rPr lang="nl-BE" i="1" dirty="0"/>
              <a:t> 	</a:t>
            </a:r>
            <a:r>
              <a:rPr lang="nl-BE" i="1" dirty="0" err="1"/>
              <a:t>enferma</a:t>
            </a:r>
            <a:r>
              <a:rPr lang="nl-BE" i="1" dirty="0"/>
              <a:t>. Mis </a:t>
            </a:r>
            <a:r>
              <a:rPr lang="nl-BE" i="1" dirty="0" err="1"/>
              <a:t>zapatos</a:t>
            </a:r>
            <a:r>
              <a:rPr lang="nl-BE" i="1" dirty="0"/>
              <a:t> </a:t>
            </a:r>
            <a:r>
              <a:rPr lang="nl-BE" i="1" dirty="0" err="1"/>
              <a:t>están</a:t>
            </a:r>
            <a:r>
              <a:rPr lang="nl-BE" i="1" dirty="0"/>
              <a:t> 	</a:t>
            </a:r>
            <a:r>
              <a:rPr lang="nl-BE" i="1" dirty="0" err="1"/>
              <a:t>sucios</a:t>
            </a:r>
            <a:r>
              <a:rPr lang="nl-BE" i="1" dirty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4217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/ ESTAR </a:t>
            </a:r>
            <a:endParaRPr lang="es-ES_trad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297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dirty="0"/>
              <a:t>EJERCICO 1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estoy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está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son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están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está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están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son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está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estoy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eres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29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/>
              <a:t>EJERCICO 2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son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es – es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es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están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est</a:t>
            </a:r>
            <a:r>
              <a:rPr lang="es-ES_tradnl" dirty="0"/>
              <a:t>á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está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son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/>
              <a:t>es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son</a:t>
            </a: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err="1"/>
              <a:t>son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3750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nl-B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adjetivo</a:t>
            </a:r>
            <a: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u="sng" dirty="0"/>
              <a:t>MASCULINO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UN ACTOR	DELGAD</a:t>
            </a:r>
            <a:r>
              <a:rPr lang="nl-BE" b="1" u="sng" dirty="0"/>
              <a:t>O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		EXCELENTE</a:t>
            </a:r>
          </a:p>
          <a:p>
            <a:pPr marL="0" indent="0">
              <a:buNone/>
            </a:pPr>
            <a:r>
              <a:rPr lang="nl-BE" dirty="0"/>
              <a:t>		ORIGINAL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ACTORES	DELGADO</a:t>
            </a:r>
            <a:r>
              <a:rPr lang="nl-BE" b="1" u="sng" dirty="0"/>
              <a:t>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		EXCELENTE</a:t>
            </a:r>
            <a:r>
              <a:rPr lang="nl-BE" b="1" u="sng" dirty="0"/>
              <a:t>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		ORIGINAL</a:t>
            </a:r>
            <a:r>
              <a:rPr lang="nl-BE" b="1" u="sng" dirty="0"/>
              <a:t>ES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u="sng" dirty="0"/>
              <a:t>FEMININO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UNA ACTRIZ	DELGAD</a:t>
            </a:r>
            <a:r>
              <a:rPr lang="nl-BE" b="1" u="sng" dirty="0"/>
              <a:t>A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		EXCELENTE</a:t>
            </a:r>
          </a:p>
          <a:p>
            <a:pPr marL="0" indent="0">
              <a:buNone/>
            </a:pPr>
            <a:r>
              <a:rPr lang="nl-BE" dirty="0"/>
              <a:t>		ORIGINAL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ACTRICES	DELGADA</a:t>
            </a:r>
            <a:r>
              <a:rPr lang="nl-BE" b="1" u="sng" dirty="0"/>
              <a:t>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		EXCELENTE</a:t>
            </a:r>
            <a:r>
              <a:rPr lang="nl-BE" b="1" u="sng" dirty="0"/>
              <a:t>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		ORIGINAL</a:t>
            </a:r>
            <a:r>
              <a:rPr lang="nl-BE" b="1" u="sng" dirty="0"/>
              <a:t>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125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relaciones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familiares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_trad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6146" name="Picture 2" descr="https://senoramirville.files.wordpress.com/2014/11/famil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6"/>
          <a:stretch/>
        </p:blipFill>
        <p:spPr bwMode="auto">
          <a:xfrm>
            <a:off x="2376174" y="1410205"/>
            <a:ext cx="7439651" cy="51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 flipH="1">
            <a:off x="5602311" y="4262907"/>
            <a:ext cx="1738647" cy="1529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 rot="19038329">
            <a:off x="5099572" y="4361434"/>
            <a:ext cx="2602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latin typeface="Comic Sans MS" panose="030F0702030302020204" pitchFamily="66" charset="0"/>
              </a:rPr>
              <a:t>El </a:t>
            </a:r>
            <a:r>
              <a:rPr lang="nl-BE" sz="1600" dirty="0" err="1">
                <a:latin typeface="Comic Sans MS" panose="030F0702030302020204" pitchFamily="66" charset="0"/>
              </a:rPr>
              <a:t>sobrino</a:t>
            </a:r>
            <a:r>
              <a:rPr lang="nl-BE" sz="1600" dirty="0">
                <a:latin typeface="Comic Sans MS" panose="030F0702030302020204" pitchFamily="66" charset="0"/>
              </a:rPr>
              <a:t> / la </a:t>
            </a:r>
            <a:r>
              <a:rPr lang="nl-BE" sz="1600" dirty="0" err="1">
                <a:latin typeface="Comic Sans MS" panose="030F0702030302020204" pitchFamily="66" charset="0"/>
              </a:rPr>
              <a:t>sobrina</a:t>
            </a:r>
            <a:endParaRPr lang="nl-BE" sz="1600" dirty="0">
              <a:latin typeface="Comic Sans MS" panose="030F0702030302020204" pitchFamily="66" charset="0"/>
            </a:endParaRPr>
          </a:p>
          <a:p>
            <a:pPr algn="ctr"/>
            <a:r>
              <a:rPr lang="nl-BE" sz="1600" dirty="0">
                <a:latin typeface="Comic Sans MS" panose="030F0702030302020204" pitchFamily="66" charset="0"/>
              </a:rPr>
              <a:t>Los </a:t>
            </a:r>
            <a:r>
              <a:rPr lang="nl-BE" sz="1600" dirty="0" err="1">
                <a:latin typeface="Comic Sans MS" panose="030F0702030302020204" pitchFamily="66" charset="0"/>
              </a:rPr>
              <a:t>sobrinos</a:t>
            </a:r>
            <a:endParaRPr lang="es-ES_tradnl" sz="1600" dirty="0">
              <a:latin typeface="Comic Sans MS" panose="030F0702030302020204" pitchFamily="66" charset="0"/>
            </a:endParaRPr>
          </a:p>
        </p:txBody>
      </p:sp>
      <p:cxnSp>
        <p:nvCxnSpPr>
          <p:cNvPr id="13" name="Rechte verbindingslijn 12"/>
          <p:cNvCxnSpPr/>
          <p:nvPr/>
        </p:nvCxnSpPr>
        <p:spPr>
          <a:xfrm flipH="1">
            <a:off x="1712891" y="2150771"/>
            <a:ext cx="3078050" cy="12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1712890" y="2150772"/>
            <a:ext cx="0" cy="36414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1712890" y="5792245"/>
            <a:ext cx="6632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 rot="19038329">
            <a:off x="1546054" y="2580982"/>
            <a:ext cx="1895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latin typeface="Comic Sans MS" panose="030F0702030302020204" pitchFamily="66" charset="0"/>
              </a:rPr>
              <a:t>El </a:t>
            </a:r>
            <a:r>
              <a:rPr lang="nl-BE" sz="1600" dirty="0" err="1">
                <a:latin typeface="Comic Sans MS" panose="030F0702030302020204" pitchFamily="66" charset="0"/>
              </a:rPr>
              <a:t>nieto</a:t>
            </a:r>
            <a:r>
              <a:rPr lang="nl-BE" sz="1600" dirty="0">
                <a:latin typeface="Comic Sans MS" panose="030F0702030302020204" pitchFamily="66" charset="0"/>
              </a:rPr>
              <a:t> / la </a:t>
            </a:r>
            <a:r>
              <a:rPr lang="nl-BE" sz="1600" dirty="0" err="1">
                <a:latin typeface="Comic Sans MS" panose="030F0702030302020204" pitchFamily="66" charset="0"/>
              </a:rPr>
              <a:t>nieta</a:t>
            </a:r>
            <a:endParaRPr lang="nl-BE" sz="1600" dirty="0">
              <a:latin typeface="Comic Sans MS" panose="030F0702030302020204" pitchFamily="66" charset="0"/>
            </a:endParaRPr>
          </a:p>
          <a:p>
            <a:pPr algn="ctr"/>
            <a:r>
              <a:rPr lang="nl-BE" sz="1600" dirty="0">
                <a:latin typeface="Comic Sans MS" panose="030F0702030302020204" pitchFamily="66" charset="0"/>
              </a:rPr>
              <a:t>Los </a:t>
            </a:r>
            <a:r>
              <a:rPr lang="nl-BE" sz="1600" dirty="0" err="1">
                <a:latin typeface="Comic Sans MS" panose="030F0702030302020204" pitchFamily="66" charset="0"/>
              </a:rPr>
              <a:t>nietos</a:t>
            </a:r>
            <a:endParaRPr lang="es-ES_tradnl" sz="1600" dirty="0">
              <a:latin typeface="Comic Sans MS" panose="030F0702030302020204" pitchFamily="66" charset="0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>
            <a:off x="10479108" y="3853246"/>
            <a:ext cx="12879" cy="19389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H="1">
            <a:off x="9994006" y="5751069"/>
            <a:ext cx="4979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10382595" y="4444871"/>
            <a:ext cx="1895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>
                <a:latin typeface="Comic Sans MS" panose="030F0702030302020204" pitchFamily="66" charset="0"/>
              </a:rPr>
              <a:t>El </a:t>
            </a:r>
            <a:r>
              <a:rPr lang="nl-BE" sz="1600" dirty="0" err="1">
                <a:latin typeface="Comic Sans MS" panose="030F0702030302020204" pitchFamily="66" charset="0"/>
              </a:rPr>
              <a:t>hijo</a:t>
            </a:r>
            <a:r>
              <a:rPr lang="nl-BE" sz="1600" dirty="0">
                <a:latin typeface="Comic Sans MS" panose="030F0702030302020204" pitchFamily="66" charset="0"/>
              </a:rPr>
              <a:t> / la </a:t>
            </a:r>
            <a:r>
              <a:rPr lang="nl-BE" sz="1600" dirty="0" err="1">
                <a:latin typeface="Comic Sans MS" panose="030F0702030302020204" pitchFamily="66" charset="0"/>
              </a:rPr>
              <a:t>hija</a:t>
            </a:r>
            <a:endParaRPr lang="nl-BE" sz="1600" dirty="0">
              <a:latin typeface="Comic Sans MS" panose="030F0702030302020204" pitchFamily="66" charset="0"/>
            </a:endParaRPr>
          </a:p>
          <a:p>
            <a:pPr algn="ctr"/>
            <a:r>
              <a:rPr lang="nl-BE" sz="1600" dirty="0">
                <a:latin typeface="Comic Sans MS" panose="030F0702030302020204" pitchFamily="66" charset="0"/>
              </a:rPr>
              <a:t>Los </a:t>
            </a:r>
            <a:r>
              <a:rPr lang="nl-BE" sz="1600" dirty="0" err="1">
                <a:latin typeface="Comic Sans MS" panose="030F0702030302020204" pitchFamily="66" charset="0"/>
              </a:rPr>
              <a:t>hijos</a:t>
            </a:r>
            <a:endParaRPr lang="es-ES_tradnl" sz="1600" dirty="0">
              <a:latin typeface="Comic Sans MS" panose="030F0702030302020204" pitchFamily="66" charset="0"/>
            </a:endParaRPr>
          </a:p>
        </p:txBody>
      </p:sp>
      <p:cxnSp>
        <p:nvCxnSpPr>
          <p:cNvPr id="20" name="Rechte verbindingslijn met pijl 19"/>
          <p:cNvCxnSpPr/>
          <p:nvPr/>
        </p:nvCxnSpPr>
        <p:spPr>
          <a:xfrm flipH="1">
            <a:off x="9826745" y="3853246"/>
            <a:ext cx="6588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031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adjetivo</a:t>
            </a:r>
            <a:r>
              <a:rPr lang="nl-BE" dirty="0"/>
              <a:t> </a:t>
            </a:r>
            <a:endParaRPr lang="es-ES_trad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EJERCICIO 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 err="1"/>
              <a:t>roja</a:t>
            </a:r>
            <a:endParaRPr lang="nl-BE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 err="1"/>
              <a:t>cansado</a:t>
            </a:r>
            <a:endParaRPr lang="nl-BE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 err="1"/>
              <a:t>bonitas</a:t>
            </a:r>
            <a:endParaRPr lang="nl-BE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 err="1"/>
              <a:t>sucia</a:t>
            </a:r>
            <a:endParaRPr lang="nl-BE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 err="1"/>
              <a:t>impresionante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pPr marL="0" indent="0">
              <a:lnSpc>
                <a:spcPct val="150000"/>
              </a:lnSpc>
              <a:buNone/>
            </a:pPr>
            <a:r>
              <a:rPr lang="nl-BE" dirty="0"/>
              <a:t>6.   </a:t>
            </a:r>
            <a:r>
              <a:rPr lang="nl-BE" dirty="0" err="1"/>
              <a:t>interesante</a:t>
            </a:r>
            <a:endParaRPr lang="nl-BE" dirty="0"/>
          </a:p>
          <a:p>
            <a:pPr marL="0" indent="0">
              <a:lnSpc>
                <a:spcPct val="150000"/>
              </a:lnSpc>
              <a:buNone/>
            </a:pPr>
            <a:r>
              <a:rPr lang="nl-BE" dirty="0"/>
              <a:t>7.   </a:t>
            </a:r>
            <a:r>
              <a:rPr lang="nl-BE" dirty="0" err="1"/>
              <a:t>rápida</a:t>
            </a:r>
            <a:endParaRPr lang="nl-BE" dirty="0"/>
          </a:p>
          <a:p>
            <a:pPr marL="0" indent="0">
              <a:lnSpc>
                <a:spcPct val="150000"/>
              </a:lnSpc>
              <a:buNone/>
            </a:pPr>
            <a:r>
              <a:rPr lang="nl-BE" dirty="0"/>
              <a:t>8.   </a:t>
            </a:r>
            <a:r>
              <a:rPr lang="nl-BE" dirty="0" err="1"/>
              <a:t>sencillos</a:t>
            </a:r>
            <a:endParaRPr lang="nl-BE" dirty="0"/>
          </a:p>
          <a:p>
            <a:pPr marL="0" indent="0">
              <a:lnSpc>
                <a:spcPct val="150000"/>
              </a:lnSpc>
              <a:buNone/>
            </a:pPr>
            <a:r>
              <a:rPr lang="nl-BE" dirty="0"/>
              <a:t>9.   </a:t>
            </a:r>
            <a:r>
              <a:rPr lang="nl-BE" dirty="0" err="1"/>
              <a:t>alta</a:t>
            </a:r>
            <a:endParaRPr lang="nl-BE" dirty="0"/>
          </a:p>
          <a:p>
            <a:pPr marL="0" indent="0">
              <a:lnSpc>
                <a:spcPct val="150000"/>
              </a:lnSpc>
              <a:buNone/>
            </a:pPr>
            <a:r>
              <a:rPr lang="nl-BE" dirty="0"/>
              <a:t>10. </a:t>
            </a:r>
            <a:r>
              <a:rPr lang="nl-BE" dirty="0" err="1"/>
              <a:t>caliente</a:t>
            </a:r>
            <a:endParaRPr lang="nl-BE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9417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adjetivo</a:t>
            </a:r>
            <a:r>
              <a:rPr lang="nl-BE" dirty="0"/>
              <a:t> </a:t>
            </a:r>
            <a:endParaRPr lang="es-ES_trad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/>
              <a:t>Mis </a:t>
            </a:r>
            <a:r>
              <a:rPr lang="nl-BE" dirty="0" err="1"/>
              <a:t>hijos</a:t>
            </a:r>
            <a:r>
              <a:rPr lang="nl-BE" dirty="0"/>
              <a:t> </a:t>
            </a:r>
            <a:r>
              <a:rPr lang="nl-BE" dirty="0" err="1"/>
              <a:t>son</a:t>
            </a:r>
            <a:r>
              <a:rPr lang="nl-BE" dirty="0"/>
              <a:t> </a:t>
            </a:r>
            <a:r>
              <a:rPr lang="nl-BE" dirty="0" err="1"/>
              <a:t>pequeños</a:t>
            </a:r>
            <a:endParaRPr lang="nl-BE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/>
              <a:t>Los </a:t>
            </a:r>
            <a:r>
              <a:rPr lang="nl-BE" dirty="0" err="1"/>
              <a:t>autobuses</a:t>
            </a:r>
            <a:r>
              <a:rPr lang="nl-BE" dirty="0"/>
              <a:t> </a:t>
            </a:r>
            <a:r>
              <a:rPr lang="nl-BE" dirty="0" err="1"/>
              <a:t>son</a:t>
            </a:r>
            <a:r>
              <a:rPr lang="nl-BE" dirty="0"/>
              <a:t> bastante </a:t>
            </a:r>
            <a:r>
              <a:rPr lang="nl-BE" dirty="0" err="1"/>
              <a:t>baratos</a:t>
            </a:r>
            <a:r>
              <a:rPr lang="nl-BE" dirty="0"/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/>
              <a:t>Los </a:t>
            </a:r>
            <a:r>
              <a:rPr lang="nl-BE" dirty="0" err="1"/>
              <a:t>taxis</a:t>
            </a:r>
            <a:r>
              <a:rPr lang="nl-BE" dirty="0"/>
              <a:t> </a:t>
            </a:r>
            <a:r>
              <a:rPr lang="nl-BE" dirty="0" err="1"/>
              <a:t>son</a:t>
            </a:r>
            <a:r>
              <a:rPr lang="nl-BE" dirty="0"/>
              <a:t> </a:t>
            </a:r>
            <a:r>
              <a:rPr lang="nl-BE" dirty="0" err="1"/>
              <a:t>más</a:t>
            </a:r>
            <a:r>
              <a:rPr lang="nl-BE" dirty="0"/>
              <a:t> </a:t>
            </a:r>
            <a:r>
              <a:rPr lang="nl-BE" dirty="0" err="1"/>
              <a:t>caros</a:t>
            </a:r>
            <a:r>
              <a:rPr lang="nl-BE" dirty="0"/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/>
              <a:t>Los </a:t>
            </a:r>
            <a:r>
              <a:rPr lang="nl-BE" dirty="0" err="1"/>
              <a:t>tomates</a:t>
            </a:r>
            <a:r>
              <a:rPr lang="nl-BE" dirty="0"/>
              <a:t> </a:t>
            </a:r>
            <a:r>
              <a:rPr lang="nl-BE" dirty="0" err="1"/>
              <a:t>son</a:t>
            </a:r>
            <a:r>
              <a:rPr lang="nl-BE" dirty="0"/>
              <a:t> </a:t>
            </a:r>
            <a:r>
              <a:rPr lang="nl-BE" dirty="0" err="1"/>
              <a:t>buenos</a:t>
            </a:r>
            <a:r>
              <a:rPr lang="nl-BE" dirty="0"/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BE" dirty="0"/>
              <a:t>Las </a:t>
            </a:r>
            <a:r>
              <a:rPr lang="nl-BE" dirty="0" err="1"/>
              <a:t>niñas</a:t>
            </a:r>
            <a:r>
              <a:rPr lang="nl-BE" dirty="0"/>
              <a:t> </a:t>
            </a:r>
            <a:r>
              <a:rPr lang="nl-BE" dirty="0" err="1"/>
              <a:t>son</a:t>
            </a:r>
            <a:r>
              <a:rPr lang="nl-BE" dirty="0"/>
              <a:t> </a:t>
            </a:r>
            <a:r>
              <a:rPr lang="nl-BE" dirty="0" err="1"/>
              <a:t>inteligentes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86211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nl-BE" dirty="0"/>
              <a:t>6.   Los </a:t>
            </a:r>
            <a:r>
              <a:rPr lang="nl-BE" dirty="0" err="1"/>
              <a:t>profesores</a:t>
            </a:r>
            <a:r>
              <a:rPr lang="nl-BE" dirty="0"/>
              <a:t> </a:t>
            </a:r>
            <a:r>
              <a:rPr lang="nl-BE" dirty="0" err="1"/>
              <a:t>son</a:t>
            </a:r>
            <a:r>
              <a:rPr lang="nl-BE" dirty="0"/>
              <a:t> </a:t>
            </a:r>
            <a:r>
              <a:rPr lang="nl-BE" dirty="0" err="1"/>
              <a:t>argentinos</a:t>
            </a:r>
            <a:r>
              <a:rPr lang="nl-BE" dirty="0"/>
              <a:t>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nl-BE" dirty="0"/>
              <a:t>7.   Mis </a:t>
            </a:r>
            <a:r>
              <a:rPr lang="nl-BE" dirty="0" err="1"/>
              <a:t>gatos</a:t>
            </a:r>
            <a:r>
              <a:rPr lang="nl-BE" dirty="0"/>
              <a:t> </a:t>
            </a:r>
            <a:r>
              <a:rPr lang="nl-BE" dirty="0" err="1"/>
              <a:t>son</a:t>
            </a:r>
            <a:r>
              <a:rPr lang="nl-BE" dirty="0"/>
              <a:t> </a:t>
            </a:r>
            <a:r>
              <a:rPr lang="nl-BE" dirty="0" err="1"/>
              <a:t>negros</a:t>
            </a:r>
            <a:r>
              <a:rPr lang="nl-BE" dirty="0"/>
              <a:t>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nl-BE" dirty="0"/>
              <a:t>8.   Las </a:t>
            </a:r>
            <a:r>
              <a:rPr lang="nl-BE" dirty="0" err="1"/>
              <a:t>máquinas</a:t>
            </a:r>
            <a:r>
              <a:rPr lang="nl-BE" dirty="0"/>
              <a:t> </a:t>
            </a:r>
            <a:r>
              <a:rPr lang="nl-BE" dirty="0" err="1"/>
              <a:t>son</a:t>
            </a:r>
            <a:r>
              <a:rPr lang="nl-BE" dirty="0"/>
              <a:t> </a:t>
            </a:r>
            <a:r>
              <a:rPr lang="nl-BE" dirty="0" err="1"/>
              <a:t>nuevas</a:t>
            </a:r>
            <a:r>
              <a:rPr lang="nl-BE" dirty="0"/>
              <a:t>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nl-BE" dirty="0"/>
              <a:t>9.   Los </a:t>
            </a:r>
            <a:r>
              <a:rPr lang="nl-BE" dirty="0" err="1"/>
              <a:t>sofás</a:t>
            </a:r>
            <a:r>
              <a:rPr lang="nl-BE" dirty="0"/>
              <a:t> </a:t>
            </a:r>
            <a:r>
              <a:rPr lang="nl-BE" dirty="0" err="1"/>
              <a:t>son</a:t>
            </a:r>
            <a:r>
              <a:rPr lang="nl-BE" dirty="0"/>
              <a:t> </a:t>
            </a:r>
            <a:r>
              <a:rPr lang="nl-BE" dirty="0" err="1"/>
              <a:t>modernos</a:t>
            </a:r>
            <a:r>
              <a:rPr lang="nl-BE" dirty="0"/>
              <a:t>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nl-BE" dirty="0"/>
              <a:t>10. Los </a:t>
            </a:r>
            <a:r>
              <a:rPr lang="nl-BE" dirty="0" err="1"/>
              <a:t>paraguas</a:t>
            </a:r>
            <a:r>
              <a:rPr lang="nl-BE" dirty="0"/>
              <a:t> </a:t>
            </a:r>
            <a:r>
              <a:rPr lang="nl-BE" dirty="0" err="1"/>
              <a:t>son</a:t>
            </a:r>
            <a:r>
              <a:rPr lang="nl-BE" dirty="0"/>
              <a:t> </a:t>
            </a:r>
            <a:r>
              <a:rPr lang="nl-BE" dirty="0" err="1"/>
              <a:t>muy</a:t>
            </a:r>
            <a:r>
              <a:rPr lang="nl-BE" dirty="0"/>
              <a:t> </a:t>
            </a:r>
            <a:r>
              <a:rPr lang="nl-BE" dirty="0" err="1"/>
              <a:t>antiguos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2509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djetivos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4"/>
          <a:stretch/>
        </p:blipFill>
        <p:spPr bwMode="auto">
          <a:xfrm>
            <a:off x="1492526" y="365125"/>
            <a:ext cx="9206948" cy="6048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992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3074" name="Picture 2" descr="ser  ≠ tener  ≠ llevar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r="1954" b="29852"/>
          <a:stretch/>
        </p:blipFill>
        <p:spPr bwMode="auto">
          <a:xfrm>
            <a:off x="888968" y="365125"/>
            <a:ext cx="10464832" cy="575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816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nl-B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Puedes</a:t>
            </a:r>
            <a: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</a:t>
            </a:r>
            <a: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Luis y a Ana?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ijdelijke aanduiding voor inhoud 3" descr="Pixton_Comic_Luis_y_Ana_by_es_tema_de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8"/>
          <a:stretch/>
        </p:blipFill>
        <p:spPr bwMode="auto">
          <a:xfrm>
            <a:off x="6096000" y="1727166"/>
            <a:ext cx="5936974" cy="49519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Pixton_Comic_Luis_y_Ana_by_es_tema_de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0" b="80403"/>
          <a:stretch/>
        </p:blipFill>
        <p:spPr bwMode="auto">
          <a:xfrm>
            <a:off x="40434" y="2868096"/>
            <a:ext cx="6055566" cy="1717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hoek 5"/>
          <p:cNvSpPr/>
          <p:nvPr/>
        </p:nvSpPr>
        <p:spPr>
          <a:xfrm>
            <a:off x="8256104" y="2569922"/>
            <a:ext cx="1099931" cy="451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LUIS</a:t>
            </a:r>
            <a:endParaRPr lang="es-ES_tradnl" dirty="0"/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9356035" y="3021496"/>
            <a:ext cx="1007165" cy="7553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hthoek 9"/>
          <p:cNvSpPr/>
          <p:nvPr/>
        </p:nvSpPr>
        <p:spPr>
          <a:xfrm>
            <a:off x="10455966" y="2569922"/>
            <a:ext cx="1099931" cy="451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ANA</a:t>
            </a:r>
            <a:endParaRPr lang="es-ES_tradnl" dirty="0"/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11353800" y="3021496"/>
            <a:ext cx="0" cy="88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Tijdelijke aanduiding voor inhoud 3" descr="C:\Users\Isabel\Pictures\Screenshots\Schermopname (8)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5" t="35305" r="35984" b="24693"/>
          <a:stretch/>
        </p:blipFill>
        <p:spPr bwMode="auto">
          <a:xfrm>
            <a:off x="1325217" y="503582"/>
            <a:ext cx="9342783" cy="55394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3008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Caracteres opuestos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/>
              <a:t>Organizado</a:t>
            </a:r>
            <a:endParaRPr lang="nl-BE" dirty="0"/>
          </a:p>
          <a:p>
            <a:r>
              <a:rPr lang="nl-BE" dirty="0" err="1"/>
              <a:t>Aburrido</a:t>
            </a:r>
            <a:r>
              <a:rPr lang="nl-BE" dirty="0"/>
              <a:t>	</a:t>
            </a:r>
          </a:p>
          <a:p>
            <a:r>
              <a:rPr lang="nl-BE" dirty="0" err="1"/>
              <a:t>Abierto</a:t>
            </a:r>
            <a:endParaRPr lang="nl-BE" dirty="0"/>
          </a:p>
          <a:p>
            <a:r>
              <a:rPr lang="nl-BE" dirty="0" err="1"/>
              <a:t>Egoísta</a:t>
            </a:r>
            <a:endParaRPr lang="nl-BE" dirty="0"/>
          </a:p>
          <a:p>
            <a:r>
              <a:rPr lang="nl-BE" dirty="0" err="1"/>
              <a:t>Paciente</a:t>
            </a:r>
            <a:endParaRPr lang="nl-BE" dirty="0"/>
          </a:p>
          <a:p>
            <a:r>
              <a:rPr lang="nl-BE" dirty="0" err="1"/>
              <a:t>Simpático</a:t>
            </a:r>
            <a:endParaRPr lang="nl-BE" dirty="0"/>
          </a:p>
          <a:p>
            <a:r>
              <a:rPr lang="nl-BE" dirty="0"/>
              <a:t>Alegre</a:t>
            </a:r>
          </a:p>
          <a:p>
            <a:r>
              <a:rPr lang="nl-BE" dirty="0" err="1"/>
              <a:t>tonto</a:t>
            </a:r>
            <a:endParaRPr lang="nl-BE" dirty="0"/>
          </a:p>
          <a:p>
            <a:endParaRPr lang="es-ES_trad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/>
              <a:t>Desorganizado</a:t>
            </a:r>
            <a:endParaRPr lang="nl-BE" dirty="0"/>
          </a:p>
          <a:p>
            <a:r>
              <a:rPr lang="nl-BE" dirty="0" err="1"/>
              <a:t>Divertido</a:t>
            </a:r>
            <a:endParaRPr lang="nl-BE" dirty="0"/>
          </a:p>
          <a:p>
            <a:r>
              <a:rPr lang="nl-BE" dirty="0" err="1"/>
              <a:t>Cerrado</a:t>
            </a:r>
            <a:endParaRPr lang="nl-BE" dirty="0"/>
          </a:p>
          <a:p>
            <a:r>
              <a:rPr lang="nl-BE" dirty="0" err="1"/>
              <a:t>Generoso</a:t>
            </a:r>
            <a:endParaRPr lang="nl-BE" dirty="0"/>
          </a:p>
          <a:p>
            <a:r>
              <a:rPr lang="nl-BE" dirty="0" err="1"/>
              <a:t>Impaciente</a:t>
            </a:r>
            <a:endParaRPr lang="nl-BE" dirty="0"/>
          </a:p>
          <a:p>
            <a:r>
              <a:rPr lang="nl-BE" dirty="0" err="1"/>
              <a:t>Antipático</a:t>
            </a:r>
            <a:endParaRPr lang="nl-BE" dirty="0"/>
          </a:p>
          <a:p>
            <a:r>
              <a:rPr lang="nl-BE" dirty="0" err="1"/>
              <a:t>Serio</a:t>
            </a:r>
            <a:endParaRPr lang="nl-BE" dirty="0"/>
          </a:p>
          <a:p>
            <a:r>
              <a:rPr lang="nl-BE" dirty="0" err="1"/>
              <a:t>inteligente</a:t>
            </a:r>
            <a:endParaRPr lang="nl-BE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4476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Caracteres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opuestos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/>
              <a:t>Tranquilo</a:t>
            </a:r>
            <a:endParaRPr lang="nl-BE" dirty="0"/>
          </a:p>
          <a:p>
            <a:r>
              <a:rPr lang="nl-BE" dirty="0" err="1"/>
              <a:t>Responsable</a:t>
            </a:r>
            <a:endParaRPr lang="nl-BE" dirty="0"/>
          </a:p>
          <a:p>
            <a:r>
              <a:rPr lang="nl-BE" dirty="0" err="1"/>
              <a:t>Joven</a:t>
            </a:r>
            <a:endParaRPr lang="nl-BE" dirty="0"/>
          </a:p>
          <a:p>
            <a:r>
              <a:rPr lang="nl-BE" dirty="0"/>
              <a:t>Alto</a:t>
            </a:r>
          </a:p>
          <a:p>
            <a:r>
              <a:rPr lang="nl-BE" dirty="0" err="1"/>
              <a:t>Delgado</a:t>
            </a:r>
            <a:endParaRPr lang="nl-BE" dirty="0"/>
          </a:p>
          <a:p>
            <a:r>
              <a:rPr lang="nl-BE" dirty="0" err="1"/>
              <a:t>Guapo</a:t>
            </a:r>
            <a:endParaRPr lang="nl-BE" dirty="0"/>
          </a:p>
          <a:p>
            <a:r>
              <a:rPr lang="nl-BE" dirty="0" err="1"/>
              <a:t>Optimista</a:t>
            </a:r>
            <a:r>
              <a:rPr lang="nl-BE" dirty="0"/>
              <a:t>	</a:t>
            </a:r>
            <a:endParaRPr lang="es-ES_trad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/>
              <a:t>Nervioso</a:t>
            </a:r>
            <a:endParaRPr lang="nl-BE" dirty="0"/>
          </a:p>
          <a:p>
            <a:r>
              <a:rPr lang="nl-BE" dirty="0" err="1"/>
              <a:t>Irresponsable</a:t>
            </a:r>
            <a:endParaRPr lang="nl-BE" dirty="0"/>
          </a:p>
          <a:p>
            <a:r>
              <a:rPr lang="nl-BE" dirty="0" err="1"/>
              <a:t>Mayor</a:t>
            </a:r>
            <a:endParaRPr lang="nl-BE" dirty="0"/>
          </a:p>
          <a:p>
            <a:r>
              <a:rPr lang="nl-BE" dirty="0" err="1"/>
              <a:t>Bajo</a:t>
            </a:r>
            <a:endParaRPr lang="nl-BE" dirty="0"/>
          </a:p>
          <a:p>
            <a:r>
              <a:rPr lang="nl-BE" dirty="0" err="1"/>
              <a:t>Gordo</a:t>
            </a:r>
            <a:endParaRPr lang="nl-BE" dirty="0"/>
          </a:p>
          <a:p>
            <a:r>
              <a:rPr lang="nl-BE" dirty="0" err="1"/>
              <a:t>Feo</a:t>
            </a:r>
            <a:endParaRPr lang="nl-BE" dirty="0"/>
          </a:p>
          <a:p>
            <a:r>
              <a:rPr lang="nl-BE" dirty="0" err="1"/>
              <a:t>Pesimista</a:t>
            </a:r>
            <a:r>
              <a:rPr lang="nl-BE" dirty="0"/>
              <a:t> </a:t>
            </a:r>
          </a:p>
          <a:p>
            <a:endParaRPr lang="nl-BE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135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www.konbini.com/mx/wp-content/blogs.dir/8/files/2015/05/frida-kahl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telegraph.co.uk/multimedia/archive/03359/ramos_main_3359085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84133"/>
            <a:ext cx="5181600" cy="32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8194" name="Picture 2" descr="https://upload.wikimedia.org/wikipedia/commons/thumb/2/2f/Rafael_Nadal_January_2015.jpg/266px-Rafael_Nadal_January_2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1324752"/>
            <a:ext cx="4250028" cy="487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adenadial.com/wp-content/uploads/2015/07/shakiraaa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33122"/>
            <a:ext cx="5181600" cy="393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posesivos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_trad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Picture 2" descr="A1 - Los posesivos.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 r="51036" b="58631"/>
          <a:stretch/>
        </p:blipFill>
        <p:spPr bwMode="auto">
          <a:xfrm>
            <a:off x="92308" y="1690688"/>
            <a:ext cx="4781187" cy="41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1 - Los posesivos.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1" b="26677"/>
          <a:stretch/>
        </p:blipFill>
        <p:spPr bwMode="auto">
          <a:xfrm>
            <a:off x="5119601" y="2266680"/>
            <a:ext cx="6877060" cy="267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79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9218" name="Picture 2" descr="https://upload.wikimedia.org/wikipedia/commons/9/97/Maradona_at_2012_GCC_Champions_League_f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1" y="837127"/>
            <a:ext cx="5078498" cy="53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2.timeinc.net/people/i/2015/stylewatch/blog/150720/eva-longoria-600x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51694"/>
            <a:ext cx="3993951" cy="532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4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242" name="Picture 2" descr="http://imworld.aufeminin.com/dossiers/D20130131/felipe-163319_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35" y="984679"/>
            <a:ext cx="3578202" cy="51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gotceleb.com/wp-content/uploads/celebrities/christina-aguilera/2013-summer-tca-tour-in-beverly-hills/Christina-Aguilera---2013-Summer-TCA-Tour--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30" y="850006"/>
            <a:ext cx="3971389" cy="532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0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Quién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quién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792" y="1825625"/>
            <a:ext cx="681161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b="1" dirty="0"/>
              <a:t>Juego clásico</a:t>
            </a:r>
            <a:r>
              <a:rPr lang="es-ES_tradnl" dirty="0"/>
              <a:t>: Jugar por pareja. </a:t>
            </a:r>
          </a:p>
          <a:p>
            <a:pPr marL="0" indent="0">
              <a:buNone/>
            </a:pPr>
            <a:r>
              <a:rPr lang="es-ES_tradnl" dirty="0"/>
              <a:t>Una persona tiene que pensar en uno de los personajes y los demás le tienen que hacer preguntas para tratar de averiguar quién es su personaje. </a:t>
            </a:r>
          </a:p>
          <a:p>
            <a:pPr marL="0" indent="0">
              <a:buNone/>
            </a:pPr>
            <a:r>
              <a:rPr lang="es-ES_tradnl" dirty="0"/>
              <a:t>Esta sería una muestra de la actividad de alguien que ha pensado en Paco:</a:t>
            </a:r>
            <a:br>
              <a:rPr lang="es-ES_tradnl" dirty="0"/>
            </a:br>
            <a:r>
              <a:rPr lang="es-ES_tradnl" dirty="0"/>
              <a:t>1. «¿Es rubio?» – «No» ; 2. «Es castaño» – «Sí» ; 3. «¿Lleva gafas?» – «No» ; 4. «¿Es una chica?» – «No» ; 5. «¿Tiene barba?» – «Sí» ; 6. «¿Es Paco?» – «Sí»</a:t>
            </a:r>
          </a:p>
        </p:txBody>
      </p:sp>
      <p:pic>
        <p:nvPicPr>
          <p:cNvPr id="5122" name="Picture 2" descr="Fichas para jugar al quién es quién - Un clásico en la enseñanza de idiomas: http://bit.ly/quienquien | Más materiales en www.ProfeDeELE.e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13" y="1693105"/>
            <a:ext cx="479327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 flipH="1" flipV="1">
            <a:off x="10005389" y="1690686"/>
            <a:ext cx="1463414" cy="4164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662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leukspaansleren.nl/wp-content/uploads/gustar1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82" y="175117"/>
            <a:ext cx="8910510" cy="668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5679583" y="3567448"/>
            <a:ext cx="115910" cy="2189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9633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verbo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GUSTAR </a:t>
            </a:r>
            <a:r>
              <a:rPr lang="nl-BE" sz="3200" dirty="0" err="1"/>
              <a:t>copia</a:t>
            </a:r>
            <a:r>
              <a:rPr lang="nl-BE" sz="3200" dirty="0"/>
              <a:t> p. 64 / </a:t>
            </a:r>
            <a:r>
              <a:rPr lang="nl-BE" sz="3200" dirty="0" err="1"/>
              <a:t>ejercicio</a:t>
            </a:r>
            <a:r>
              <a:rPr lang="nl-BE" sz="3200" dirty="0"/>
              <a:t> 1</a:t>
            </a:r>
            <a:endParaRPr lang="es-ES_trad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sz="3600" dirty="0" err="1"/>
              <a:t>gusta</a:t>
            </a:r>
            <a:endParaRPr lang="nl-BE" sz="3600" dirty="0"/>
          </a:p>
          <a:p>
            <a:pPr marL="514350" indent="-514350">
              <a:buFont typeface="+mj-lt"/>
              <a:buAutoNum type="arabicPeriod"/>
            </a:pPr>
            <a:r>
              <a:rPr lang="nl-BE" sz="3600" dirty="0" err="1"/>
              <a:t>gustan</a:t>
            </a:r>
            <a:endParaRPr lang="nl-BE" sz="3600" dirty="0"/>
          </a:p>
          <a:p>
            <a:pPr marL="514350" indent="-514350">
              <a:buFont typeface="+mj-lt"/>
              <a:buAutoNum type="arabicPeriod"/>
            </a:pPr>
            <a:r>
              <a:rPr lang="nl-BE" sz="3600" dirty="0" err="1"/>
              <a:t>gustan</a:t>
            </a:r>
            <a:endParaRPr lang="nl-BE" sz="3600" dirty="0"/>
          </a:p>
          <a:p>
            <a:pPr marL="514350" indent="-514350">
              <a:buFont typeface="+mj-lt"/>
              <a:buAutoNum type="arabicPeriod"/>
            </a:pPr>
            <a:r>
              <a:rPr lang="nl-BE" sz="3600" dirty="0" err="1"/>
              <a:t>gusta</a:t>
            </a:r>
            <a:endParaRPr lang="nl-BE" sz="3600" dirty="0"/>
          </a:p>
          <a:p>
            <a:pPr marL="514350" indent="-514350">
              <a:buFont typeface="+mj-lt"/>
              <a:buAutoNum type="arabicPeriod"/>
            </a:pPr>
            <a:r>
              <a:rPr lang="nl-BE" sz="3600" dirty="0" err="1"/>
              <a:t>gustan</a:t>
            </a:r>
            <a:endParaRPr lang="nl-BE" sz="3600" dirty="0"/>
          </a:p>
          <a:p>
            <a:pPr marL="514350" indent="-514350">
              <a:buFont typeface="+mj-lt"/>
              <a:buAutoNum type="arabicPeriod"/>
            </a:pPr>
            <a:r>
              <a:rPr lang="nl-BE" sz="3600" dirty="0" err="1"/>
              <a:t>gusta</a:t>
            </a:r>
            <a:endParaRPr lang="nl-BE" sz="3600" dirty="0"/>
          </a:p>
          <a:p>
            <a:pPr marL="514350" indent="-514350">
              <a:buFont typeface="+mj-lt"/>
              <a:buAutoNum type="arabicPeriod"/>
            </a:pPr>
            <a:r>
              <a:rPr lang="nl-BE" sz="3600" dirty="0" err="1"/>
              <a:t>gusta</a:t>
            </a:r>
            <a:r>
              <a:rPr lang="nl-BE" sz="3600" dirty="0"/>
              <a:t> </a:t>
            </a:r>
            <a:endParaRPr lang="es-ES_tradnl" sz="3600" dirty="0"/>
          </a:p>
        </p:txBody>
      </p:sp>
      <p:pic>
        <p:nvPicPr>
          <p:cNvPr id="2052" name="Picture 4" descr="http://image.slidesharecdn.com/diaporamaintrogustar-120109113215-phpapp02/95/diaporama-intro-gustar-1-728.jpg?cb=132610996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t="28578" r="6222" b="12979"/>
          <a:stretch/>
        </p:blipFill>
        <p:spPr bwMode="auto">
          <a:xfrm>
            <a:off x="4803820" y="2189410"/>
            <a:ext cx="6091708" cy="303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5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verbo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GUSTAR</a:t>
            </a:r>
            <a:endParaRPr lang="es-ES_trad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sz="3600" dirty="0"/>
              <a:t>les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600" dirty="0" err="1"/>
              <a:t>le</a:t>
            </a:r>
            <a:endParaRPr lang="nl-BE" sz="3600" dirty="0"/>
          </a:p>
          <a:p>
            <a:pPr marL="514350" indent="-514350">
              <a:buFont typeface="+mj-lt"/>
              <a:buAutoNum type="arabicPeriod"/>
            </a:pPr>
            <a:r>
              <a:rPr lang="nl-BE" sz="3600" dirty="0"/>
              <a:t>mí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600" dirty="0" err="1"/>
              <a:t>le</a:t>
            </a:r>
            <a:endParaRPr lang="nl-BE" sz="3600" dirty="0"/>
          </a:p>
          <a:p>
            <a:pPr marL="514350" indent="-514350">
              <a:buFont typeface="+mj-lt"/>
              <a:buAutoNum type="arabicPeriod"/>
            </a:pPr>
            <a:r>
              <a:rPr lang="nl-BE" sz="3600" dirty="0"/>
              <a:t>te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600" dirty="0" err="1"/>
              <a:t>le</a:t>
            </a:r>
            <a:endParaRPr lang="nl-BE" sz="3600" dirty="0"/>
          </a:p>
          <a:p>
            <a:pPr marL="514350" indent="-514350">
              <a:buFont typeface="+mj-lt"/>
              <a:buAutoNum type="arabicPeriod"/>
            </a:pPr>
            <a:r>
              <a:rPr lang="nl-BE" sz="3600" dirty="0"/>
              <a:t>les </a:t>
            </a:r>
          </a:p>
        </p:txBody>
      </p:sp>
      <p:pic>
        <p:nvPicPr>
          <p:cNvPr id="3074" name="Picture 2" descr="http://image.slidesharecdn.com/gustar-130321151405-phpapp01/95/spanish-verb-a1-verbo-gustar-11-638.jpg?cb=136945268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3"/>
          <a:stretch/>
        </p:blipFill>
        <p:spPr bwMode="auto">
          <a:xfrm>
            <a:off x="4495755" y="2076103"/>
            <a:ext cx="6960110" cy="410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9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verbo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GUSTAR </a:t>
            </a:r>
            <a:endParaRPr lang="es-ES_trad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sz="3600" dirty="0"/>
              <a:t>(No) me </a:t>
            </a:r>
            <a:r>
              <a:rPr lang="nl-BE" sz="3600" dirty="0" err="1"/>
              <a:t>gusta</a:t>
            </a:r>
            <a:r>
              <a:rPr lang="nl-BE" sz="3600" dirty="0"/>
              <a:t> el </a:t>
            </a:r>
            <a:r>
              <a:rPr lang="nl-BE" sz="3600" dirty="0" err="1"/>
              <a:t>trabajo</a:t>
            </a:r>
            <a:r>
              <a:rPr lang="nl-BE" sz="3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600" dirty="0"/>
              <a:t>(No) me </a:t>
            </a:r>
            <a:r>
              <a:rPr lang="nl-BE" sz="3600" dirty="0" err="1"/>
              <a:t>gustan</a:t>
            </a:r>
            <a:r>
              <a:rPr lang="nl-BE" sz="3600" dirty="0"/>
              <a:t> las </a:t>
            </a:r>
            <a:r>
              <a:rPr lang="nl-BE" sz="3600" dirty="0" err="1"/>
              <a:t>discotecas</a:t>
            </a:r>
            <a:r>
              <a:rPr lang="nl-BE" sz="3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600" dirty="0"/>
              <a:t>(No) me </a:t>
            </a:r>
            <a:r>
              <a:rPr lang="nl-BE" sz="3600" dirty="0" err="1"/>
              <a:t>gusta</a:t>
            </a:r>
            <a:r>
              <a:rPr lang="nl-BE" sz="3600" dirty="0"/>
              <a:t> el chocolate.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600" dirty="0"/>
              <a:t>(No) me </a:t>
            </a:r>
            <a:r>
              <a:rPr lang="nl-BE" sz="3600" dirty="0" err="1"/>
              <a:t>gusta</a:t>
            </a:r>
            <a:r>
              <a:rPr lang="nl-BE" sz="3600" dirty="0"/>
              <a:t> </a:t>
            </a:r>
            <a:r>
              <a:rPr lang="nl-BE" sz="3600" dirty="0" err="1"/>
              <a:t>escuchar</a:t>
            </a:r>
            <a:r>
              <a:rPr lang="nl-BE" sz="3600" dirty="0"/>
              <a:t> </a:t>
            </a:r>
            <a:r>
              <a:rPr lang="nl-BE" sz="3600" dirty="0" err="1"/>
              <a:t>música</a:t>
            </a:r>
            <a:r>
              <a:rPr lang="nl-BE" sz="3600" dirty="0"/>
              <a:t>.</a:t>
            </a:r>
            <a:endParaRPr lang="es-ES_tradnl" sz="3600" dirty="0"/>
          </a:p>
        </p:txBody>
      </p:sp>
      <p:pic>
        <p:nvPicPr>
          <p:cNvPr id="2050" name="Picture 2" descr="http://www.ateneupopular.com/wp-content/uploads/2012/05/megu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978" y="3387143"/>
            <a:ext cx="4220843" cy="257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verbo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GUSTAR </a:t>
            </a:r>
            <a:endParaRPr lang="es-ES_tradn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sz="3600" dirty="0"/>
              <a:t>(A mí) me </a:t>
            </a:r>
            <a:r>
              <a:rPr lang="nl-BE" sz="3600" dirty="0" err="1"/>
              <a:t>gusta</a:t>
            </a:r>
            <a:r>
              <a:rPr lang="nl-BE" sz="3600" dirty="0"/>
              <a:t> nadar.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600" dirty="0"/>
              <a:t>Les </a:t>
            </a:r>
            <a:r>
              <a:rPr lang="nl-BE" sz="3600" dirty="0" err="1"/>
              <a:t>gusta</a:t>
            </a:r>
            <a:r>
              <a:rPr lang="nl-BE" sz="3600" dirty="0"/>
              <a:t> ir al cine.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600" dirty="0"/>
              <a:t>(A mi papá) </a:t>
            </a:r>
            <a:r>
              <a:rPr lang="nl-BE" sz="3600" dirty="0" err="1"/>
              <a:t>le</a:t>
            </a:r>
            <a:r>
              <a:rPr lang="nl-BE" sz="3600" dirty="0"/>
              <a:t> </a:t>
            </a:r>
            <a:r>
              <a:rPr lang="nl-BE" sz="3600" dirty="0" err="1"/>
              <a:t>gusta</a:t>
            </a:r>
            <a:r>
              <a:rPr lang="nl-BE" sz="3600" dirty="0"/>
              <a:t> la paella.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600" dirty="0"/>
              <a:t>(A ti) te </a:t>
            </a:r>
            <a:r>
              <a:rPr lang="nl-BE" sz="3600" dirty="0" err="1"/>
              <a:t>gustan</a:t>
            </a:r>
            <a:r>
              <a:rPr lang="nl-BE" sz="3600" dirty="0"/>
              <a:t> las </a:t>
            </a:r>
            <a:r>
              <a:rPr lang="nl-BE" sz="3600" dirty="0" err="1"/>
              <a:t>películas</a:t>
            </a:r>
            <a:r>
              <a:rPr lang="nl-BE" sz="3600" dirty="0"/>
              <a:t> </a:t>
            </a:r>
            <a:r>
              <a:rPr lang="nl-BE" sz="3600" dirty="0" err="1"/>
              <a:t>románticas</a:t>
            </a:r>
            <a:r>
              <a:rPr lang="nl-BE" sz="3600" dirty="0"/>
              <a:t>. / Te </a:t>
            </a:r>
            <a:r>
              <a:rPr lang="nl-BE" sz="3600" dirty="0" err="1"/>
              <a:t>gusta</a:t>
            </a:r>
            <a:r>
              <a:rPr lang="nl-BE" sz="3600" dirty="0"/>
              <a:t> ver las </a:t>
            </a:r>
            <a:r>
              <a:rPr lang="nl-BE" sz="3600" dirty="0" err="1"/>
              <a:t>películas</a:t>
            </a:r>
            <a:r>
              <a:rPr lang="nl-BE" sz="3600" dirty="0"/>
              <a:t> </a:t>
            </a:r>
            <a:r>
              <a:rPr lang="nl-BE" sz="3600" dirty="0" err="1"/>
              <a:t>románticas</a:t>
            </a:r>
            <a:r>
              <a:rPr lang="nl-BE" sz="3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600" dirty="0"/>
              <a:t>(A </a:t>
            </a:r>
            <a:r>
              <a:rPr lang="nl-BE" sz="3600" dirty="0" err="1"/>
              <a:t>vosotros</a:t>
            </a:r>
            <a:r>
              <a:rPr lang="nl-BE" sz="3600" dirty="0"/>
              <a:t>) os </a:t>
            </a:r>
            <a:r>
              <a:rPr lang="nl-BE" sz="3600" dirty="0" err="1"/>
              <a:t>gustan</a:t>
            </a:r>
            <a:r>
              <a:rPr lang="nl-BE" sz="3600" dirty="0"/>
              <a:t> los </a:t>
            </a:r>
            <a:r>
              <a:rPr lang="nl-BE" sz="3600" dirty="0" err="1"/>
              <a:t>museos</a:t>
            </a:r>
            <a:r>
              <a:rPr lang="nl-BE" sz="3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600" dirty="0"/>
              <a:t>(A </a:t>
            </a:r>
            <a:r>
              <a:rPr lang="nl-BE" sz="3600" dirty="0" err="1"/>
              <a:t>ellas</a:t>
            </a:r>
            <a:r>
              <a:rPr lang="nl-BE" sz="3600" dirty="0"/>
              <a:t>) les </a:t>
            </a:r>
            <a:r>
              <a:rPr lang="nl-BE" sz="3600" dirty="0" err="1"/>
              <a:t>gusta</a:t>
            </a:r>
            <a:r>
              <a:rPr lang="nl-BE" sz="3600" dirty="0"/>
              <a:t> ver la </a:t>
            </a:r>
            <a:r>
              <a:rPr lang="nl-BE" sz="3600" dirty="0" err="1"/>
              <a:t>tele</a:t>
            </a:r>
            <a:r>
              <a:rPr lang="nl-BE" sz="3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600" dirty="0"/>
              <a:t>(A mi mamá) </a:t>
            </a:r>
            <a:r>
              <a:rPr lang="nl-BE" sz="3600" dirty="0" err="1"/>
              <a:t>le</a:t>
            </a:r>
            <a:r>
              <a:rPr lang="nl-BE" sz="3600" dirty="0"/>
              <a:t> </a:t>
            </a:r>
            <a:r>
              <a:rPr lang="nl-BE" sz="3600" dirty="0" err="1"/>
              <a:t>gustan</a:t>
            </a:r>
            <a:r>
              <a:rPr lang="nl-BE" sz="3600" dirty="0"/>
              <a:t> los </a:t>
            </a:r>
            <a:r>
              <a:rPr lang="nl-BE" sz="3600" dirty="0" err="1"/>
              <a:t>hombres</a:t>
            </a:r>
            <a:r>
              <a:rPr lang="nl-BE" sz="3600" dirty="0"/>
              <a:t>.</a:t>
            </a:r>
          </a:p>
        </p:txBody>
      </p:sp>
      <p:pic>
        <p:nvPicPr>
          <p:cNvPr id="4098" name="Picture 2" descr="https://oneyearinspanish.files.wordpress.com/2014/02/gustarbo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55" y="1928656"/>
            <a:ext cx="40290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4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¿Le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gusta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no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gusta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Agustín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1800" dirty="0"/>
              <a:t>https://www.youtube.com/watch?v=6ZTOUuMU87M&amp;feature=youtu.be</a:t>
            </a:r>
            <a:endParaRPr lang="es-ES_tradn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 err="1"/>
              <a:t>Jugar</a:t>
            </a:r>
            <a:r>
              <a:rPr lang="nl-BE" dirty="0"/>
              <a:t> al </a:t>
            </a:r>
            <a:r>
              <a:rPr lang="nl-BE" dirty="0" err="1"/>
              <a:t>tenis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Tocar</a:t>
            </a:r>
            <a:r>
              <a:rPr lang="nl-BE" dirty="0"/>
              <a:t> la </a:t>
            </a:r>
            <a:r>
              <a:rPr lang="nl-BE" dirty="0" err="1"/>
              <a:t>guitarra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Cantar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Las </a:t>
            </a:r>
            <a:r>
              <a:rPr lang="nl-BE" dirty="0" err="1"/>
              <a:t>comedias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Las </a:t>
            </a:r>
            <a:r>
              <a:rPr lang="nl-BE" dirty="0" err="1"/>
              <a:t>películas</a:t>
            </a:r>
            <a:r>
              <a:rPr lang="nl-BE" dirty="0"/>
              <a:t> de </a:t>
            </a:r>
            <a:r>
              <a:rPr lang="nl-BE" dirty="0" err="1"/>
              <a:t>terror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Leer</a:t>
            </a:r>
          </a:p>
          <a:p>
            <a:pPr marL="0" indent="0">
              <a:buNone/>
            </a:pPr>
            <a:r>
              <a:rPr lang="nl-BE" dirty="0"/>
              <a:t>La </a:t>
            </a:r>
            <a:r>
              <a:rPr lang="nl-BE" dirty="0" err="1"/>
              <a:t>música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Bailar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correr</a:t>
            </a:r>
            <a:endParaRPr lang="es-ES_trad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/>
              <a:t>Las </a:t>
            </a:r>
            <a:r>
              <a:rPr lang="nl-BE" dirty="0" err="1"/>
              <a:t>películas</a:t>
            </a:r>
            <a:r>
              <a:rPr lang="nl-BE" dirty="0"/>
              <a:t> </a:t>
            </a:r>
            <a:r>
              <a:rPr lang="nl-BE" dirty="0" err="1"/>
              <a:t>románticas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Las </a:t>
            </a:r>
            <a:r>
              <a:rPr lang="nl-BE" dirty="0" err="1"/>
              <a:t>revistas</a:t>
            </a:r>
            <a:endParaRPr lang="es-ES_tradnl" dirty="0"/>
          </a:p>
        </p:txBody>
      </p:sp>
      <p:pic>
        <p:nvPicPr>
          <p:cNvPr id="6148" name="Picture 4" descr="http://1.bp.blogspot.com/-mFYaXIopfgM/Ud-1AgwKqUI/AAAAAAAAC0A/1585NdZga_Y/s1600/me+gusta+f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02370"/>
            <a:ext cx="1838940" cy="157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onducta20.com/wp-content/uploads/2014/01/nuevo-algoritmo-facebook-story-bu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203664"/>
            <a:ext cx="2365148" cy="202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2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3600" dirty="0"/>
          </a:p>
        </p:txBody>
      </p:sp>
      <p:pic>
        <p:nvPicPr>
          <p:cNvPr id="5122" name="Picture 2" descr="http://2.bp.blogspot.com/-px2rlYIMmJ8/TmcoJGNEmWI/AAAAAAAABCk/_-iA_BszrDI/s1600/Marie%2BQueffeulou%2BMe%2Bgus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0" b="32141"/>
          <a:stretch/>
        </p:blipFill>
        <p:spPr bwMode="auto">
          <a:xfrm>
            <a:off x="838200" y="96592"/>
            <a:ext cx="10964781" cy="676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263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_tradnl" dirty="0">
                <a:cs typeface="Arial" panose="020B0604020202020204" pitchFamily="34" charset="0"/>
              </a:rPr>
              <a:t>¿De </a:t>
            </a:r>
            <a:r>
              <a:rPr lang="en-US" altLang="es-ES_tradnl" dirty="0" err="1">
                <a:cs typeface="Arial" panose="020B0604020202020204" pitchFamily="34" charset="0"/>
              </a:rPr>
              <a:t>quién</a:t>
            </a:r>
            <a:r>
              <a:rPr lang="en-US" altLang="es-ES_tradnl" dirty="0">
                <a:cs typeface="Arial" panose="020B0604020202020204" pitchFamily="34" charset="0"/>
              </a:rPr>
              <a:t> </a:t>
            </a:r>
            <a:r>
              <a:rPr lang="en-US" altLang="es-ES_tradnl" dirty="0" err="1">
                <a:cs typeface="Arial" panose="020B0604020202020204" pitchFamily="34" charset="0"/>
              </a:rPr>
              <a:t>es</a:t>
            </a:r>
            <a:r>
              <a:rPr lang="en-US" altLang="es-ES_tradnl" dirty="0">
                <a:cs typeface="Arial" panose="020B0604020202020204" pitchFamily="34" charset="0"/>
              </a:rPr>
              <a:t> </a:t>
            </a:r>
            <a:r>
              <a:rPr lang="es-ES" altLang="es-ES_tradnl" dirty="0"/>
              <a:t>esta maleta?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nl-BE" altLang="es-ES_tradnl"/>
          </a:p>
          <a:p>
            <a:pPr>
              <a:buFontTx/>
              <a:buNone/>
            </a:pPr>
            <a:endParaRPr lang="nl-BE" altLang="es-ES_tradnl"/>
          </a:p>
          <a:p>
            <a:pPr>
              <a:buFontTx/>
              <a:buNone/>
            </a:pPr>
            <a:endParaRPr lang="nl-NL" altLang="es-ES_tradnl"/>
          </a:p>
        </p:txBody>
      </p:sp>
      <p:pic>
        <p:nvPicPr>
          <p:cNvPr id="3077" name="Picture 5" descr="y1pUTS2PXcnQPgelY89vLNW7WfFQSqGG5vbD65QuSvWwdquM56OVHH6FETlEiRXFQqngtk6DBg4p5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916113"/>
            <a:ext cx="5162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087938" y="5229225"/>
            <a:ext cx="4608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altLang="es-ES_tradnl" sz="3200"/>
              <a:t>             Es de nosotros.</a:t>
            </a:r>
            <a:endParaRPr lang="nl-NL" altLang="es-ES_tradnl" sz="3200"/>
          </a:p>
        </p:txBody>
      </p:sp>
    </p:spTree>
    <p:extLst>
      <p:ext uri="{BB962C8B-B14F-4D97-AF65-F5344CB8AC3E}">
        <p14:creationId xmlns:p14="http://schemas.microsoft.com/office/powerpoint/2010/main" val="33276014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s-media-cache-ak0.pinimg.com/236x/4d/a7/e8/4da7e8005a0bb5215d67912fc666874e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1452" r="2041" b="9473"/>
          <a:stretch/>
        </p:blipFill>
        <p:spPr bwMode="auto">
          <a:xfrm>
            <a:off x="838200" y="365125"/>
            <a:ext cx="5651819" cy="609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010400" y="1851383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nl-BE" b="1" dirty="0"/>
              <a:t>El</a:t>
            </a:r>
            <a:r>
              <a:rPr lang="nl-BE" dirty="0"/>
              <a:t> </a:t>
            </a:r>
            <a:r>
              <a:rPr lang="nl-BE" dirty="0" err="1"/>
              <a:t>uno</a:t>
            </a:r>
            <a:r>
              <a:rPr lang="nl-BE" dirty="0"/>
              <a:t> </a:t>
            </a:r>
            <a:r>
              <a:rPr lang="nl-BE" b="1" dirty="0"/>
              <a:t>de</a:t>
            </a:r>
            <a:r>
              <a:rPr lang="nl-BE" dirty="0"/>
              <a:t> </a:t>
            </a:r>
            <a:r>
              <a:rPr lang="nl-BE" dirty="0" err="1"/>
              <a:t>abril</a:t>
            </a:r>
            <a:r>
              <a:rPr lang="nl-BE" dirty="0"/>
              <a:t>.</a:t>
            </a:r>
          </a:p>
          <a:p>
            <a:pPr marL="0" indent="0">
              <a:buNone/>
            </a:pPr>
            <a:r>
              <a:rPr lang="nl-BE" b="1" dirty="0"/>
              <a:t>El</a:t>
            </a:r>
            <a:r>
              <a:rPr lang="nl-BE" dirty="0"/>
              <a:t> </a:t>
            </a:r>
            <a:r>
              <a:rPr lang="nl-BE" dirty="0" err="1"/>
              <a:t>cinco</a:t>
            </a:r>
            <a:r>
              <a:rPr lang="nl-BE" dirty="0"/>
              <a:t> </a:t>
            </a:r>
            <a:r>
              <a:rPr lang="nl-BE" b="1" dirty="0"/>
              <a:t>de</a:t>
            </a:r>
            <a:r>
              <a:rPr lang="nl-BE" dirty="0"/>
              <a:t> mayo.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¿</a:t>
            </a:r>
            <a:r>
              <a:rPr lang="nl-BE" dirty="0" err="1"/>
              <a:t>Cuándo</a:t>
            </a:r>
            <a:r>
              <a:rPr lang="nl-BE" dirty="0"/>
              <a:t> es tu </a:t>
            </a:r>
            <a:r>
              <a:rPr lang="nl-BE" dirty="0" err="1"/>
              <a:t>cumpleaños</a:t>
            </a:r>
            <a:r>
              <a:rPr lang="nl-BE" dirty="0"/>
              <a:t>?</a:t>
            </a:r>
          </a:p>
          <a:p>
            <a:pPr marL="0" indent="0">
              <a:buNone/>
            </a:pPr>
            <a:r>
              <a:rPr lang="nl-BE" dirty="0"/>
              <a:t>Es </a:t>
            </a:r>
            <a:r>
              <a:rPr lang="nl-BE" b="1" dirty="0"/>
              <a:t>el</a:t>
            </a:r>
            <a:r>
              <a:rPr lang="nl-BE" dirty="0"/>
              <a:t> 13 </a:t>
            </a:r>
            <a:r>
              <a:rPr lang="nl-BE" b="1" dirty="0"/>
              <a:t>de</a:t>
            </a:r>
            <a:r>
              <a:rPr lang="nl-BE" dirty="0"/>
              <a:t> </a:t>
            </a:r>
            <a:r>
              <a:rPr lang="nl-BE" dirty="0" err="1"/>
              <a:t>febrero</a:t>
            </a:r>
            <a:r>
              <a:rPr lang="nl-BE" dirty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69033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Recapitulación</a:t>
            </a:r>
            <a:b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</a:t>
            </a:r>
            <a:r>
              <a:rPr lang="nl-B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: Mi </a:t>
            </a:r>
            <a:r>
              <a:rPr lang="nl-B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gente</a:t>
            </a:r>
            <a:endParaRPr lang="es-ES_trad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074" name="Picture 2" descr="https://jmorsa.files.wordpress.com/2013/04/a12890c11a7d4750a015a5fb1a4c12ce.jpg?w=311&amp;h=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5" y="3461667"/>
            <a:ext cx="29622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28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Ej</a:t>
            </a:r>
            <a:r>
              <a:rPr lang="nl-BE" b="1" dirty="0"/>
              <a:t>. 1 : </a:t>
            </a:r>
            <a:r>
              <a:rPr lang="nl-BE" b="1" dirty="0" err="1"/>
              <a:t>árbol</a:t>
            </a:r>
            <a:r>
              <a:rPr lang="nl-BE" b="1" dirty="0"/>
              <a:t> de </a:t>
            </a:r>
            <a:r>
              <a:rPr lang="nl-BE" b="1" dirty="0" err="1"/>
              <a:t>familia</a:t>
            </a:r>
            <a:endParaRPr lang="es-ES_trad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2279561"/>
            <a:ext cx="5181600" cy="389740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sz="3200" dirty="0" err="1"/>
              <a:t>padre</a:t>
            </a:r>
            <a:endParaRPr lang="nl-BE" sz="3200" dirty="0"/>
          </a:p>
          <a:p>
            <a:pPr marL="514350" indent="-514350">
              <a:buFont typeface="+mj-lt"/>
              <a:buAutoNum type="arabicPeriod"/>
            </a:pPr>
            <a:r>
              <a:rPr lang="nl-BE" sz="3200" dirty="0" err="1"/>
              <a:t>madre</a:t>
            </a:r>
            <a:endParaRPr lang="nl-BE" sz="3200" dirty="0"/>
          </a:p>
          <a:p>
            <a:pPr marL="514350" indent="-514350">
              <a:buFont typeface="+mj-lt"/>
              <a:buAutoNum type="arabicPeriod"/>
            </a:pPr>
            <a:r>
              <a:rPr lang="nl-BE" sz="3200" dirty="0" err="1"/>
              <a:t>hermanos</a:t>
            </a:r>
            <a:endParaRPr lang="nl-BE" sz="3200" dirty="0"/>
          </a:p>
          <a:p>
            <a:pPr marL="514350" indent="-514350">
              <a:buFont typeface="+mj-lt"/>
              <a:buAutoNum type="arabicPeriod"/>
            </a:pPr>
            <a:r>
              <a:rPr lang="nl-BE" sz="3200" dirty="0" err="1"/>
              <a:t>casado</a:t>
            </a:r>
            <a:r>
              <a:rPr lang="nl-BE" sz="3200" dirty="0"/>
              <a:t> con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200" dirty="0" err="1"/>
              <a:t>marido</a:t>
            </a:r>
            <a:r>
              <a:rPr lang="nl-BE" sz="3200" dirty="0"/>
              <a:t> / </a:t>
            </a:r>
            <a:r>
              <a:rPr lang="nl-BE" sz="3200" dirty="0" err="1"/>
              <a:t>esposo</a:t>
            </a:r>
            <a:endParaRPr lang="nl-BE" sz="3200" dirty="0"/>
          </a:p>
          <a:p>
            <a:pPr marL="514350" indent="-514350">
              <a:buFont typeface="+mj-lt"/>
              <a:buAutoNum type="arabicPeriod"/>
            </a:pPr>
            <a:r>
              <a:rPr lang="nl-BE" sz="3200" dirty="0" err="1"/>
              <a:t>mujer</a:t>
            </a:r>
            <a:r>
              <a:rPr lang="nl-BE" sz="3200" dirty="0"/>
              <a:t> / </a:t>
            </a:r>
            <a:r>
              <a:rPr lang="nl-BE" sz="3200" dirty="0" err="1"/>
              <a:t>esposa</a:t>
            </a:r>
            <a:endParaRPr lang="nl-BE" sz="3200" dirty="0"/>
          </a:p>
          <a:p>
            <a:pPr marL="514350" indent="-514350">
              <a:buFont typeface="+mj-lt"/>
              <a:buAutoNum type="arabicPeriod"/>
            </a:pPr>
            <a:r>
              <a:rPr lang="nl-BE" sz="3200" dirty="0" err="1"/>
              <a:t>una</a:t>
            </a:r>
            <a:r>
              <a:rPr lang="nl-BE" sz="3200" dirty="0"/>
              <a:t> </a:t>
            </a:r>
            <a:r>
              <a:rPr lang="nl-BE" sz="3200" dirty="0" err="1"/>
              <a:t>hija</a:t>
            </a:r>
            <a:endParaRPr lang="nl-BE" sz="32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6172200" y="2730321"/>
            <a:ext cx="5181600" cy="3446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8.  </a:t>
            </a:r>
            <a:r>
              <a:rPr lang="nl-BE" sz="3200" dirty="0"/>
              <a:t>la prima</a:t>
            </a:r>
          </a:p>
          <a:p>
            <a:pPr marL="0" indent="0">
              <a:buNone/>
            </a:pPr>
            <a:r>
              <a:rPr lang="nl-BE" sz="3200" dirty="0"/>
              <a:t>9.  el </a:t>
            </a:r>
            <a:r>
              <a:rPr lang="nl-BE" sz="3200" dirty="0" err="1"/>
              <a:t>sobrino</a:t>
            </a:r>
            <a:endParaRPr lang="es-ES_tradnl" sz="3200" dirty="0"/>
          </a:p>
          <a:p>
            <a:pPr marL="0" indent="0">
              <a:buNone/>
            </a:pPr>
            <a:r>
              <a:rPr lang="nl-BE" sz="3200" dirty="0"/>
              <a:t>10. </a:t>
            </a:r>
            <a:r>
              <a:rPr lang="nl-BE" sz="3200" dirty="0" err="1"/>
              <a:t>tía</a:t>
            </a:r>
            <a:endParaRPr lang="nl-BE" sz="3200" dirty="0"/>
          </a:p>
          <a:p>
            <a:pPr marL="0" indent="0">
              <a:buNone/>
            </a:pPr>
            <a:r>
              <a:rPr lang="nl-BE" sz="3200" dirty="0"/>
              <a:t>11. </a:t>
            </a:r>
            <a:r>
              <a:rPr lang="nl-BE" sz="3200" dirty="0" err="1"/>
              <a:t>abuelos</a:t>
            </a:r>
            <a:endParaRPr lang="nl-BE" sz="3200" dirty="0"/>
          </a:p>
          <a:p>
            <a:pPr marL="0" indent="0">
              <a:buNone/>
            </a:pPr>
            <a:r>
              <a:rPr lang="nl-BE" sz="3200" dirty="0"/>
              <a:t>12. la </a:t>
            </a:r>
            <a:r>
              <a:rPr lang="nl-BE" sz="3200" dirty="0" err="1"/>
              <a:t>nieta</a:t>
            </a:r>
            <a:endParaRPr lang="nl-BE" sz="3200" dirty="0"/>
          </a:p>
          <a:p>
            <a:pPr marL="0" indent="0">
              <a:buNone/>
            </a:pPr>
            <a:r>
              <a:rPr lang="nl-BE" sz="3200" dirty="0"/>
              <a:t>13. </a:t>
            </a:r>
            <a:r>
              <a:rPr lang="nl-BE" sz="3200" dirty="0" err="1"/>
              <a:t>soltero</a:t>
            </a:r>
            <a:r>
              <a:rPr lang="nl-BE" sz="3200" dirty="0"/>
              <a:t>, -a</a:t>
            </a:r>
            <a:endParaRPr lang="es-ES_tradnl" sz="3200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 b="64544"/>
          <a:stretch>
            <a:fillRect/>
          </a:stretch>
        </p:blipFill>
        <p:spPr bwMode="auto">
          <a:xfrm>
            <a:off x="6172200" y="219881"/>
            <a:ext cx="57626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00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Ej</a:t>
            </a:r>
            <a:r>
              <a:rPr lang="nl-BE" b="1" dirty="0"/>
              <a:t>. 2 : </a:t>
            </a:r>
            <a:r>
              <a:rPr lang="nl-BE" b="1" dirty="0" err="1"/>
              <a:t>familia</a:t>
            </a:r>
            <a:r>
              <a:rPr lang="nl-BE" b="1" dirty="0"/>
              <a:t> de Carmen</a:t>
            </a:r>
            <a:endParaRPr lang="es-ES_trad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Afbeelding 4"/>
          <p:cNvPicPr/>
          <p:nvPr/>
        </p:nvPicPr>
        <p:blipFill rotWithShape="1">
          <a:blip r:embed="rId2" cstate="print"/>
          <a:srcRect l="49702" t="15029"/>
          <a:stretch/>
        </p:blipFill>
        <p:spPr bwMode="auto">
          <a:xfrm>
            <a:off x="3541690" y="1590942"/>
            <a:ext cx="5615926" cy="474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3078051" y="1708374"/>
            <a:ext cx="1403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/>
              <a:t>Enrique</a:t>
            </a:r>
            <a:endParaRPr lang="es-ES_trad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7185338" y="1480580"/>
            <a:ext cx="1403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papá</a:t>
            </a:r>
            <a:endParaRPr lang="es-ES_tradnl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5714094" y="1356700"/>
            <a:ext cx="1403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mamá</a:t>
            </a:r>
            <a:endParaRPr lang="es-ES_tradnl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5647754" y="2582517"/>
            <a:ext cx="1403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Laura</a:t>
            </a:r>
            <a:endParaRPr lang="es-ES_tradnl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8919356" y="4715067"/>
            <a:ext cx="1403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Claudio</a:t>
            </a:r>
            <a:endParaRPr lang="es-ES_tradnl" sz="2800" dirty="0"/>
          </a:p>
        </p:txBody>
      </p:sp>
      <p:sp>
        <p:nvSpPr>
          <p:cNvPr id="11" name="Tekstvak 10"/>
          <p:cNvSpPr txBox="1"/>
          <p:nvPr/>
        </p:nvSpPr>
        <p:spPr>
          <a:xfrm>
            <a:off x="4439654" y="5238287"/>
            <a:ext cx="1403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Pepe</a:t>
            </a:r>
            <a:endParaRPr lang="es-ES_tradnl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6427798" y="5234873"/>
            <a:ext cx="1403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Carmen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403902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Ej</a:t>
            </a:r>
            <a:r>
              <a:rPr lang="nl-BE" b="1" dirty="0"/>
              <a:t>. 3 : </a:t>
            </a:r>
            <a:r>
              <a:rPr lang="nl-BE" b="1" dirty="0" err="1"/>
              <a:t>posesivos</a:t>
            </a:r>
            <a:endParaRPr lang="es-ES_trad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sz="3200" b="1" dirty="0" err="1"/>
              <a:t>Su</a:t>
            </a:r>
            <a:r>
              <a:rPr lang="nl-BE" sz="3200" dirty="0"/>
              <a:t> </a:t>
            </a:r>
            <a:r>
              <a:rPr lang="nl-BE" sz="3200" dirty="0" err="1"/>
              <a:t>padre</a:t>
            </a:r>
            <a:r>
              <a:rPr lang="nl-BE" sz="3200" dirty="0"/>
              <a:t> es </a:t>
            </a:r>
            <a:r>
              <a:rPr lang="nl-BE" sz="3200" dirty="0" err="1"/>
              <a:t>dentista</a:t>
            </a:r>
            <a:r>
              <a:rPr lang="nl-BE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200" b="1" dirty="0" err="1"/>
              <a:t>Nuestras</a:t>
            </a:r>
            <a:r>
              <a:rPr lang="nl-BE" sz="3200" dirty="0"/>
              <a:t> </a:t>
            </a:r>
            <a:r>
              <a:rPr lang="nl-BE" sz="3200" dirty="0" err="1"/>
              <a:t>profesoras</a:t>
            </a:r>
            <a:r>
              <a:rPr lang="nl-BE" sz="3200" dirty="0"/>
              <a:t> </a:t>
            </a:r>
            <a:r>
              <a:rPr lang="nl-BE" sz="3200" dirty="0" err="1"/>
              <a:t>son</a:t>
            </a:r>
            <a:r>
              <a:rPr lang="nl-BE" sz="3200" dirty="0"/>
              <a:t> </a:t>
            </a:r>
            <a:r>
              <a:rPr lang="nl-BE" sz="3200" dirty="0" err="1"/>
              <a:t>argentinas</a:t>
            </a:r>
            <a:r>
              <a:rPr lang="nl-BE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200" dirty="0"/>
              <a:t>No </a:t>
            </a:r>
            <a:r>
              <a:rPr lang="nl-BE" sz="3200" dirty="0" err="1"/>
              <a:t>encuentro</a:t>
            </a:r>
            <a:r>
              <a:rPr lang="nl-BE" sz="3200" dirty="0"/>
              <a:t> </a:t>
            </a:r>
            <a:r>
              <a:rPr lang="nl-BE" sz="3200" b="1" dirty="0"/>
              <a:t>sus</a:t>
            </a:r>
            <a:r>
              <a:rPr lang="nl-BE" sz="3200" dirty="0"/>
              <a:t> </a:t>
            </a:r>
            <a:r>
              <a:rPr lang="nl-BE" sz="3200" dirty="0" err="1"/>
              <a:t>libros</a:t>
            </a:r>
            <a:r>
              <a:rPr lang="nl-BE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200" dirty="0"/>
              <a:t>No </a:t>
            </a:r>
            <a:r>
              <a:rPr lang="nl-BE" sz="3200" dirty="0" err="1"/>
              <a:t>conozco</a:t>
            </a:r>
            <a:r>
              <a:rPr lang="nl-BE" sz="3200" dirty="0"/>
              <a:t> a </a:t>
            </a:r>
            <a:r>
              <a:rPr lang="nl-BE" sz="3200" b="1" dirty="0"/>
              <a:t>sus</a:t>
            </a:r>
            <a:r>
              <a:rPr lang="nl-BE" sz="3200" dirty="0"/>
              <a:t> </a:t>
            </a:r>
            <a:r>
              <a:rPr lang="nl-BE" sz="3200" dirty="0" err="1"/>
              <a:t>padres</a:t>
            </a:r>
            <a:r>
              <a:rPr lang="nl-BE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200" b="1" dirty="0" err="1"/>
              <a:t>Vuestra</a:t>
            </a:r>
            <a:r>
              <a:rPr lang="nl-BE" sz="3200" dirty="0"/>
              <a:t> </a:t>
            </a:r>
            <a:r>
              <a:rPr lang="nl-BE" sz="3200" dirty="0" err="1"/>
              <a:t>tía</a:t>
            </a:r>
            <a:r>
              <a:rPr lang="nl-BE" sz="3200" dirty="0"/>
              <a:t> va a </a:t>
            </a:r>
            <a:r>
              <a:rPr lang="nl-BE" sz="3200" dirty="0" err="1"/>
              <a:t>venir</a:t>
            </a:r>
            <a:r>
              <a:rPr lang="nl-BE" sz="3200" dirty="0"/>
              <a:t> el fin de </a:t>
            </a:r>
            <a:r>
              <a:rPr lang="nl-BE" sz="3200" dirty="0" err="1"/>
              <a:t>semana</a:t>
            </a:r>
            <a:r>
              <a:rPr lang="nl-BE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200" b="1" dirty="0"/>
              <a:t>Sus</a:t>
            </a:r>
            <a:r>
              <a:rPr lang="nl-BE" sz="3200" dirty="0"/>
              <a:t> </a:t>
            </a:r>
            <a:r>
              <a:rPr lang="nl-BE" sz="3200" dirty="0" err="1"/>
              <a:t>abuelos</a:t>
            </a:r>
            <a:r>
              <a:rPr lang="nl-BE" sz="3200" dirty="0"/>
              <a:t> </a:t>
            </a:r>
            <a:r>
              <a:rPr lang="nl-BE" sz="3200" dirty="0" err="1"/>
              <a:t>viven</a:t>
            </a:r>
            <a:r>
              <a:rPr lang="nl-BE" sz="3200" dirty="0"/>
              <a:t> </a:t>
            </a:r>
            <a:r>
              <a:rPr lang="nl-BE" sz="3200" dirty="0" err="1"/>
              <a:t>cerca</a:t>
            </a:r>
            <a:r>
              <a:rPr lang="nl-BE" sz="3200" dirty="0"/>
              <a:t> de la </a:t>
            </a:r>
            <a:r>
              <a:rPr lang="nl-BE" sz="3200" dirty="0" err="1"/>
              <a:t>playa</a:t>
            </a:r>
            <a:r>
              <a:rPr lang="nl-BE" sz="32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200" b="1" dirty="0" err="1"/>
              <a:t>Su</a:t>
            </a:r>
            <a:r>
              <a:rPr lang="nl-BE" sz="3200" dirty="0"/>
              <a:t> </a:t>
            </a:r>
            <a:r>
              <a:rPr lang="nl-BE" sz="3200" dirty="0" err="1"/>
              <a:t>hijo</a:t>
            </a:r>
            <a:r>
              <a:rPr lang="nl-BE" sz="3200" dirty="0"/>
              <a:t> </a:t>
            </a:r>
            <a:r>
              <a:rPr lang="nl-BE" sz="3200" dirty="0" err="1"/>
              <a:t>estudio</a:t>
            </a:r>
            <a:r>
              <a:rPr lang="nl-BE" sz="3200" dirty="0"/>
              <a:t>, ¿no?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149320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Ej</a:t>
            </a:r>
            <a:r>
              <a:rPr lang="nl-BE" b="1" dirty="0"/>
              <a:t>. 4 : ¿</a:t>
            </a:r>
            <a:r>
              <a:rPr lang="nl-BE" b="1" dirty="0" err="1"/>
              <a:t>personales</a:t>
            </a:r>
            <a:r>
              <a:rPr lang="nl-BE" b="1" dirty="0"/>
              <a:t> o </a:t>
            </a:r>
            <a:r>
              <a:rPr lang="nl-BE" b="1" dirty="0" err="1"/>
              <a:t>posesivos</a:t>
            </a:r>
            <a:r>
              <a:rPr lang="nl-BE" b="1" dirty="0"/>
              <a:t>?</a:t>
            </a:r>
            <a:endParaRPr lang="es-ES_trad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sz="3600" dirty="0" err="1"/>
              <a:t>nuestra</a:t>
            </a:r>
            <a:r>
              <a:rPr lang="nl-BE" sz="3600" dirty="0"/>
              <a:t> </a:t>
            </a:r>
            <a:r>
              <a:rPr lang="nl-BE" sz="3600" dirty="0" err="1"/>
              <a:t>hija</a:t>
            </a:r>
            <a:r>
              <a:rPr lang="nl-BE" sz="3600" dirty="0"/>
              <a:t> Marta – </a:t>
            </a:r>
            <a:r>
              <a:rPr lang="nl-BE" sz="3600" dirty="0" err="1"/>
              <a:t>nuestro</a:t>
            </a:r>
            <a:r>
              <a:rPr lang="nl-BE" sz="3600" dirty="0"/>
              <a:t> </a:t>
            </a:r>
            <a:r>
              <a:rPr lang="nl-BE" sz="3600" dirty="0" err="1"/>
              <a:t>coche</a:t>
            </a:r>
            <a:r>
              <a:rPr lang="nl-BE" sz="3600" dirty="0"/>
              <a:t> – sus </a:t>
            </a:r>
            <a:r>
              <a:rPr lang="nl-BE" sz="3600" dirty="0" err="1"/>
              <a:t>amigos</a:t>
            </a:r>
            <a:endParaRPr lang="nl-BE" sz="3600" dirty="0"/>
          </a:p>
          <a:p>
            <a:pPr marL="514350" indent="-514350">
              <a:buFont typeface="+mj-lt"/>
              <a:buAutoNum type="arabicPeriod"/>
            </a:pPr>
            <a:r>
              <a:rPr lang="nl-BE" sz="3600" dirty="0"/>
              <a:t>mi </a:t>
            </a:r>
            <a:r>
              <a:rPr lang="nl-BE" sz="3600" dirty="0" err="1"/>
              <a:t>cumpleaños</a:t>
            </a:r>
            <a:r>
              <a:rPr lang="nl-BE" sz="3600" dirty="0"/>
              <a:t> – mi </a:t>
            </a:r>
            <a:r>
              <a:rPr lang="nl-BE" sz="3600" dirty="0" err="1"/>
              <a:t>abuelo</a:t>
            </a:r>
            <a:r>
              <a:rPr lang="nl-BE" sz="3600" dirty="0"/>
              <a:t> – mis </a:t>
            </a:r>
            <a:r>
              <a:rPr lang="nl-BE" sz="3600" dirty="0" err="1"/>
              <a:t>bombones</a:t>
            </a:r>
            <a:endParaRPr lang="nl-BE" sz="3600" dirty="0"/>
          </a:p>
          <a:p>
            <a:pPr marL="514350" indent="-514350">
              <a:buFont typeface="+mj-lt"/>
              <a:buAutoNum type="arabicPeriod"/>
            </a:pPr>
            <a:r>
              <a:rPr lang="nl-BE" sz="3600" dirty="0"/>
              <a:t>tu </a:t>
            </a:r>
            <a:r>
              <a:rPr lang="nl-BE" sz="3600" dirty="0" err="1"/>
              <a:t>propio</a:t>
            </a:r>
            <a:r>
              <a:rPr lang="nl-BE" sz="3600" dirty="0"/>
              <a:t> </a:t>
            </a:r>
            <a:r>
              <a:rPr lang="nl-BE" sz="3600" dirty="0" err="1"/>
              <a:t>coche</a:t>
            </a:r>
            <a:r>
              <a:rPr lang="nl-BE" sz="3600" dirty="0"/>
              <a:t> – tus </a:t>
            </a:r>
            <a:r>
              <a:rPr lang="nl-BE" sz="3600" dirty="0" err="1"/>
              <a:t>vacaciones</a:t>
            </a:r>
            <a:r>
              <a:rPr lang="nl-BE" sz="3600" dirty="0"/>
              <a:t> – </a:t>
            </a:r>
            <a:r>
              <a:rPr lang="nl-BE" sz="3600" dirty="0" err="1"/>
              <a:t>nosotros</a:t>
            </a:r>
            <a:endParaRPr lang="nl-BE" sz="3600" dirty="0"/>
          </a:p>
          <a:p>
            <a:pPr marL="514350" indent="-514350">
              <a:buFont typeface="+mj-lt"/>
              <a:buAutoNum type="arabicPeriod"/>
            </a:pPr>
            <a:r>
              <a:rPr lang="nl-BE" sz="3600" dirty="0"/>
              <a:t>yo </a:t>
            </a:r>
            <a:r>
              <a:rPr lang="nl-BE" sz="3600" dirty="0" err="1"/>
              <a:t>tengo</a:t>
            </a:r>
            <a:r>
              <a:rPr lang="nl-BE" sz="3600" dirty="0"/>
              <a:t> – mis </a:t>
            </a:r>
            <a:r>
              <a:rPr lang="nl-BE" sz="3600" dirty="0" err="1"/>
              <a:t>padres</a:t>
            </a:r>
            <a:r>
              <a:rPr lang="nl-BE" sz="3600" dirty="0"/>
              <a:t> – </a:t>
            </a:r>
            <a:r>
              <a:rPr lang="nl-BE" sz="3600" dirty="0" err="1"/>
              <a:t>ellos</a:t>
            </a:r>
            <a:endParaRPr lang="nl-BE" sz="3600" dirty="0"/>
          </a:p>
          <a:p>
            <a:pPr marL="514350" indent="-514350">
              <a:buFont typeface="+mj-lt"/>
              <a:buAutoNum type="arabicPeriod"/>
            </a:pPr>
            <a:r>
              <a:rPr lang="nl-BE" sz="3600" dirty="0" err="1"/>
              <a:t>vosotros</a:t>
            </a:r>
            <a:r>
              <a:rPr lang="nl-BE" sz="3600" dirty="0"/>
              <a:t> </a:t>
            </a:r>
            <a:r>
              <a:rPr lang="nl-BE" sz="3600" dirty="0" err="1"/>
              <a:t>vivís</a:t>
            </a:r>
            <a:r>
              <a:rPr lang="nl-BE" sz="3600" dirty="0"/>
              <a:t> – </a:t>
            </a:r>
            <a:r>
              <a:rPr lang="nl-BE" sz="3600" dirty="0" err="1"/>
              <a:t>vuestra</a:t>
            </a:r>
            <a:r>
              <a:rPr lang="nl-BE" sz="3600" dirty="0"/>
              <a:t> </a:t>
            </a:r>
            <a:r>
              <a:rPr lang="nl-BE" sz="3600" dirty="0" err="1"/>
              <a:t>hija</a:t>
            </a:r>
            <a:r>
              <a:rPr lang="nl-BE" sz="3600" dirty="0"/>
              <a:t> – yo vivo – mi </a:t>
            </a:r>
            <a:r>
              <a:rPr lang="nl-BE" sz="3600" dirty="0" err="1"/>
              <a:t>vida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381030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Ej</a:t>
            </a:r>
            <a:r>
              <a:rPr lang="nl-BE" b="1" dirty="0"/>
              <a:t>. 5 : ¿</a:t>
            </a:r>
            <a:r>
              <a:rPr lang="nl-BE" b="1" dirty="0" err="1"/>
              <a:t>Ser</a:t>
            </a:r>
            <a:r>
              <a:rPr lang="nl-BE" b="1" dirty="0"/>
              <a:t> o </a:t>
            </a:r>
            <a:r>
              <a:rPr lang="nl-BE" b="1" dirty="0" err="1"/>
              <a:t>estar</a:t>
            </a:r>
            <a:r>
              <a:rPr lang="nl-BE" b="1" dirty="0"/>
              <a:t>?</a:t>
            </a:r>
            <a:endParaRPr lang="es-ES_trad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sz="3600" dirty="0"/>
              <a:t>es – </a:t>
            </a:r>
            <a:r>
              <a:rPr lang="nl-BE" sz="3600" dirty="0" err="1"/>
              <a:t>está</a:t>
            </a:r>
            <a:r>
              <a:rPr lang="nl-BE" sz="3600" dirty="0"/>
              <a:t> – es – </a:t>
            </a:r>
            <a:r>
              <a:rPr lang="nl-BE" sz="3600" dirty="0" err="1"/>
              <a:t>está</a:t>
            </a:r>
            <a:r>
              <a:rPr lang="nl-BE" sz="3600" dirty="0"/>
              <a:t> – es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3600" dirty="0"/>
              <a:t>es – es – </a:t>
            </a:r>
            <a:r>
              <a:rPr lang="nl-BE" sz="3600" dirty="0" err="1"/>
              <a:t>está</a:t>
            </a:r>
            <a:endParaRPr lang="nl-BE" sz="3600" dirty="0"/>
          </a:p>
          <a:p>
            <a:pPr marL="514350" indent="-514350">
              <a:buFont typeface="+mj-lt"/>
              <a:buAutoNum type="arabicPeriod"/>
            </a:pPr>
            <a:r>
              <a:rPr lang="nl-BE" sz="3600" dirty="0"/>
              <a:t>es – es – es – es – </a:t>
            </a:r>
            <a:r>
              <a:rPr lang="nl-BE" sz="3600" dirty="0" err="1"/>
              <a:t>está</a:t>
            </a:r>
            <a:endParaRPr lang="nl-BE" sz="3600" dirty="0"/>
          </a:p>
          <a:p>
            <a:pPr marL="514350" indent="-514350">
              <a:buFont typeface="+mj-lt"/>
              <a:buAutoNum type="arabicPeriod"/>
            </a:pPr>
            <a:r>
              <a:rPr lang="nl-BE" sz="3600" dirty="0" err="1"/>
              <a:t>está</a:t>
            </a:r>
            <a:r>
              <a:rPr lang="nl-BE" sz="3600" dirty="0"/>
              <a:t> – es – es – es – </a:t>
            </a:r>
            <a:r>
              <a:rPr lang="nl-BE" sz="3600" dirty="0" err="1"/>
              <a:t>está</a:t>
            </a:r>
            <a:r>
              <a:rPr lang="nl-BE" sz="36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s-ES_tradnl" sz="3600" dirty="0"/>
          </a:p>
        </p:txBody>
      </p:sp>
      <p:pic>
        <p:nvPicPr>
          <p:cNvPr id="4098" name="Picture 2" descr="http://www.2daylanguages.com/wp-content/uploads/2015/04/diferencias-entre-ser-y-e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436" y="2408412"/>
            <a:ext cx="4105364" cy="31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11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Ej</a:t>
            </a:r>
            <a:r>
              <a:rPr lang="nl-BE" b="1" dirty="0"/>
              <a:t>. 6 : </a:t>
            </a:r>
            <a:r>
              <a:rPr lang="nl-BE" b="1" dirty="0" err="1"/>
              <a:t>Entrevista</a:t>
            </a:r>
            <a:r>
              <a:rPr lang="nl-BE" b="1" dirty="0"/>
              <a:t> de </a:t>
            </a:r>
            <a:r>
              <a:rPr lang="nl-BE" b="1" dirty="0" err="1"/>
              <a:t>trabajo</a:t>
            </a:r>
            <a:endParaRPr lang="es-ES_trad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sz="3600" dirty="0"/>
              <a:t>Luis </a:t>
            </a:r>
            <a:r>
              <a:rPr lang="nl-BE" sz="3600" dirty="0" err="1"/>
              <a:t>Benini</a:t>
            </a:r>
            <a:endParaRPr lang="nl-BE" sz="3600" dirty="0"/>
          </a:p>
          <a:p>
            <a:r>
              <a:rPr lang="nl-BE" sz="3600" dirty="0"/>
              <a:t>Argentina</a:t>
            </a:r>
          </a:p>
          <a:p>
            <a:r>
              <a:rPr lang="nl-BE" sz="3600" dirty="0" err="1"/>
              <a:t>Ingeniero</a:t>
            </a:r>
            <a:r>
              <a:rPr lang="nl-BE" sz="3600" dirty="0"/>
              <a:t> en informática</a:t>
            </a:r>
          </a:p>
          <a:p>
            <a:r>
              <a:rPr lang="nl-BE" sz="3600" dirty="0" err="1"/>
              <a:t>Casado</a:t>
            </a:r>
            <a:endParaRPr lang="nl-BE" sz="3600" dirty="0"/>
          </a:p>
          <a:p>
            <a:r>
              <a:rPr lang="nl-BE" sz="3600" dirty="0"/>
              <a:t>2 </a:t>
            </a:r>
            <a:r>
              <a:rPr lang="nl-BE" sz="3600" dirty="0" err="1"/>
              <a:t>hijas</a:t>
            </a:r>
            <a:r>
              <a:rPr lang="nl-BE" sz="3600" dirty="0"/>
              <a:t> </a:t>
            </a:r>
            <a:endParaRPr lang="es-ES_tradnl" sz="36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532586"/>
            <a:ext cx="5181600" cy="5125791"/>
          </a:xfrm>
        </p:spPr>
        <p:txBody>
          <a:bodyPr>
            <a:normAutofit fontScale="92500" lnSpcReduction="20000"/>
          </a:bodyPr>
          <a:lstStyle/>
          <a:p>
            <a:r>
              <a:rPr lang="nl-BE" sz="3000" dirty="0"/>
              <a:t>Es de BA</a:t>
            </a:r>
          </a:p>
          <a:p>
            <a:r>
              <a:rPr lang="nl-BE" sz="3000" dirty="0" err="1"/>
              <a:t>Está</a:t>
            </a:r>
            <a:r>
              <a:rPr lang="nl-BE" sz="3000" dirty="0"/>
              <a:t> en España</a:t>
            </a:r>
          </a:p>
          <a:p>
            <a:r>
              <a:rPr lang="nl-BE" sz="3000" dirty="0" err="1"/>
              <a:t>Está</a:t>
            </a:r>
            <a:r>
              <a:rPr lang="nl-BE" sz="3000" dirty="0"/>
              <a:t> </a:t>
            </a:r>
            <a:r>
              <a:rPr lang="nl-BE" sz="3000" dirty="0" err="1"/>
              <a:t>casado</a:t>
            </a:r>
            <a:endParaRPr lang="nl-BE" sz="3000" dirty="0"/>
          </a:p>
          <a:p>
            <a:r>
              <a:rPr lang="nl-BE" sz="3000" dirty="0"/>
              <a:t>Es </a:t>
            </a:r>
            <a:r>
              <a:rPr lang="nl-BE" sz="3000" dirty="0" err="1"/>
              <a:t>padre</a:t>
            </a:r>
            <a:endParaRPr lang="nl-BE" sz="3000" dirty="0"/>
          </a:p>
          <a:p>
            <a:r>
              <a:rPr lang="nl-BE" sz="3000" dirty="0"/>
              <a:t>El </a:t>
            </a:r>
            <a:r>
              <a:rPr lang="nl-BE" sz="3000" dirty="0" err="1"/>
              <a:t>motivo</a:t>
            </a:r>
            <a:r>
              <a:rPr lang="nl-BE" sz="3000" dirty="0"/>
              <a:t> es </a:t>
            </a:r>
            <a:r>
              <a:rPr lang="nl-BE" sz="3000" dirty="0" err="1"/>
              <a:t>su</a:t>
            </a:r>
            <a:r>
              <a:rPr lang="nl-BE" sz="3000" dirty="0"/>
              <a:t> </a:t>
            </a:r>
            <a:r>
              <a:rPr lang="nl-BE" sz="3000" dirty="0" err="1"/>
              <a:t>situación</a:t>
            </a:r>
            <a:r>
              <a:rPr lang="nl-BE" sz="3000" dirty="0"/>
              <a:t> </a:t>
            </a:r>
            <a:r>
              <a:rPr lang="nl-BE" sz="3000" dirty="0" err="1"/>
              <a:t>familiar</a:t>
            </a:r>
            <a:endParaRPr lang="nl-BE" sz="3000" dirty="0"/>
          </a:p>
          <a:p>
            <a:r>
              <a:rPr lang="nl-BE" sz="3000" dirty="0"/>
              <a:t>La </a:t>
            </a:r>
            <a:r>
              <a:rPr lang="nl-BE" sz="3000" dirty="0" err="1"/>
              <a:t>familia</a:t>
            </a:r>
            <a:r>
              <a:rPr lang="nl-BE" sz="3000" dirty="0"/>
              <a:t> </a:t>
            </a:r>
            <a:r>
              <a:rPr lang="nl-BE" sz="3000" dirty="0" err="1"/>
              <a:t>está</a:t>
            </a:r>
            <a:r>
              <a:rPr lang="nl-BE" sz="3000" dirty="0"/>
              <a:t> en Madrid</a:t>
            </a:r>
          </a:p>
          <a:p>
            <a:r>
              <a:rPr lang="nl-BE" sz="3000" dirty="0"/>
              <a:t>Es </a:t>
            </a:r>
            <a:r>
              <a:rPr lang="nl-BE" sz="3000" dirty="0" err="1"/>
              <a:t>una</a:t>
            </a:r>
            <a:r>
              <a:rPr lang="nl-BE" sz="3000" dirty="0"/>
              <a:t> persona </a:t>
            </a:r>
            <a:r>
              <a:rPr lang="nl-BE" sz="3000" dirty="0" err="1"/>
              <a:t>joven</a:t>
            </a:r>
            <a:r>
              <a:rPr lang="nl-BE" sz="3000" dirty="0"/>
              <a:t> y </a:t>
            </a:r>
            <a:r>
              <a:rPr lang="nl-BE" sz="3000" dirty="0" err="1"/>
              <a:t>dinámica</a:t>
            </a:r>
            <a:endParaRPr lang="nl-BE" sz="3000" dirty="0"/>
          </a:p>
          <a:p>
            <a:r>
              <a:rPr lang="nl-BE" sz="3000" dirty="0"/>
              <a:t>No </a:t>
            </a:r>
            <a:r>
              <a:rPr lang="nl-BE" sz="3000" dirty="0" err="1"/>
              <a:t>está</a:t>
            </a:r>
            <a:r>
              <a:rPr lang="nl-BE" sz="3000" dirty="0"/>
              <a:t> </a:t>
            </a:r>
            <a:r>
              <a:rPr lang="nl-BE" sz="3000" dirty="0" err="1"/>
              <a:t>nervioso</a:t>
            </a:r>
            <a:r>
              <a:rPr lang="nl-BE" sz="3000" dirty="0"/>
              <a:t> </a:t>
            </a:r>
            <a:r>
              <a:rPr lang="nl-BE" sz="3000" dirty="0" err="1"/>
              <a:t>durante</a:t>
            </a:r>
            <a:r>
              <a:rPr lang="nl-BE" sz="3000" dirty="0"/>
              <a:t> la </a:t>
            </a:r>
            <a:r>
              <a:rPr lang="nl-BE" sz="3000" dirty="0" err="1"/>
              <a:t>entrevista</a:t>
            </a:r>
            <a:r>
              <a:rPr lang="nl-BE" sz="3000" dirty="0"/>
              <a:t>.</a:t>
            </a:r>
          </a:p>
          <a:p>
            <a:r>
              <a:rPr lang="nl-BE" sz="3000" dirty="0" err="1"/>
              <a:t>Está</a:t>
            </a:r>
            <a:r>
              <a:rPr lang="nl-BE" sz="3000" dirty="0"/>
              <a:t> </a:t>
            </a:r>
            <a:r>
              <a:rPr lang="nl-BE" sz="3000" dirty="0" err="1"/>
              <a:t>relajado</a:t>
            </a:r>
            <a:r>
              <a:rPr lang="nl-BE" sz="3000" dirty="0"/>
              <a:t> y </a:t>
            </a:r>
            <a:r>
              <a:rPr lang="nl-BE" sz="3000" dirty="0" err="1"/>
              <a:t>abierto</a:t>
            </a:r>
            <a:endParaRPr lang="nl-BE" sz="3000" dirty="0"/>
          </a:p>
          <a:p>
            <a:r>
              <a:rPr lang="nl-BE" sz="3000" dirty="0"/>
              <a:t>Es </a:t>
            </a:r>
            <a:r>
              <a:rPr lang="nl-BE" sz="3000" dirty="0" err="1"/>
              <a:t>muy</a:t>
            </a:r>
            <a:r>
              <a:rPr lang="nl-BE" sz="3000" dirty="0"/>
              <a:t> </a:t>
            </a:r>
            <a:r>
              <a:rPr lang="nl-BE" sz="3000" dirty="0" err="1"/>
              <a:t>bueno</a:t>
            </a:r>
            <a:endParaRPr lang="nl-BE" sz="3000" dirty="0"/>
          </a:p>
          <a:p>
            <a:r>
              <a:rPr lang="nl-BE" sz="3000" dirty="0"/>
              <a:t>La </a:t>
            </a:r>
            <a:r>
              <a:rPr lang="nl-BE" sz="3000" dirty="0" err="1"/>
              <a:t>impresión</a:t>
            </a:r>
            <a:r>
              <a:rPr lang="nl-BE" sz="3000" dirty="0"/>
              <a:t> es </a:t>
            </a:r>
            <a:r>
              <a:rPr lang="nl-BE" sz="3000" dirty="0" err="1"/>
              <a:t>positiva</a:t>
            </a:r>
            <a:r>
              <a:rPr lang="nl-BE" dirty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800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Ej</a:t>
            </a:r>
            <a:r>
              <a:rPr lang="nl-BE" b="1" dirty="0"/>
              <a:t>. 7 : Buenos Aires</a:t>
            </a:r>
            <a:endParaRPr lang="es-ES_trad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sz="3200" dirty="0"/>
              <a:t>La </a:t>
            </a:r>
            <a:r>
              <a:rPr lang="nl-BE" sz="3200" dirty="0" err="1"/>
              <a:t>ciudad</a:t>
            </a:r>
            <a:r>
              <a:rPr lang="nl-BE" sz="3200" dirty="0"/>
              <a:t> </a:t>
            </a:r>
            <a:r>
              <a:rPr lang="nl-BE" sz="3200" dirty="0" err="1"/>
              <a:t>más</a:t>
            </a:r>
            <a:r>
              <a:rPr lang="nl-BE" sz="3200" dirty="0"/>
              <a:t> grande</a:t>
            </a:r>
          </a:p>
          <a:p>
            <a:r>
              <a:rPr lang="nl-BE" sz="3200" dirty="0"/>
              <a:t>La </a:t>
            </a:r>
            <a:r>
              <a:rPr lang="nl-BE" sz="3200" dirty="0" err="1"/>
              <a:t>costa</a:t>
            </a:r>
            <a:r>
              <a:rPr lang="nl-BE" sz="3200" dirty="0"/>
              <a:t> </a:t>
            </a:r>
            <a:r>
              <a:rPr lang="nl-BE" sz="3200" dirty="0" err="1"/>
              <a:t>atlántica</a:t>
            </a:r>
            <a:endParaRPr lang="nl-BE" sz="3200" dirty="0"/>
          </a:p>
          <a:p>
            <a:r>
              <a:rPr lang="nl-BE" sz="3200" dirty="0"/>
              <a:t>El </a:t>
            </a:r>
            <a:r>
              <a:rPr lang="nl-BE" sz="3200" dirty="0" err="1"/>
              <a:t>centro</a:t>
            </a:r>
            <a:r>
              <a:rPr lang="nl-BE" sz="3200" dirty="0"/>
              <a:t> </a:t>
            </a:r>
            <a:r>
              <a:rPr lang="nl-BE" sz="3200" dirty="0" err="1"/>
              <a:t>antiguo</a:t>
            </a:r>
            <a:endParaRPr lang="nl-BE" sz="3200" dirty="0"/>
          </a:p>
          <a:p>
            <a:r>
              <a:rPr lang="nl-BE" sz="3200" dirty="0" err="1"/>
              <a:t>Un</a:t>
            </a:r>
            <a:r>
              <a:rPr lang="nl-BE" sz="3200" dirty="0"/>
              <a:t> </a:t>
            </a:r>
            <a:r>
              <a:rPr lang="nl-BE" sz="3200" dirty="0" err="1"/>
              <a:t>paseo</a:t>
            </a:r>
            <a:r>
              <a:rPr lang="nl-BE" sz="3200" dirty="0"/>
              <a:t> es </a:t>
            </a:r>
            <a:r>
              <a:rPr lang="nl-BE" sz="3200" dirty="0" err="1"/>
              <a:t>recomendable</a:t>
            </a:r>
            <a:endParaRPr lang="nl-BE" sz="3200" dirty="0"/>
          </a:p>
          <a:p>
            <a:r>
              <a:rPr lang="nl-BE" sz="3200" dirty="0" err="1"/>
              <a:t>Muchos</a:t>
            </a:r>
            <a:r>
              <a:rPr lang="nl-BE" sz="3200" dirty="0"/>
              <a:t> </a:t>
            </a:r>
            <a:r>
              <a:rPr lang="nl-BE" sz="3200" dirty="0" err="1"/>
              <a:t>barrios</a:t>
            </a:r>
            <a:r>
              <a:rPr lang="nl-BE" sz="3200" dirty="0"/>
              <a:t> </a:t>
            </a:r>
            <a:r>
              <a:rPr lang="nl-BE" sz="3200" dirty="0" err="1"/>
              <a:t>vivos</a:t>
            </a:r>
            <a:endParaRPr lang="nl-BE" sz="3200" dirty="0"/>
          </a:p>
          <a:p>
            <a:r>
              <a:rPr lang="nl-BE" sz="3200" dirty="0" err="1"/>
              <a:t>Influencias</a:t>
            </a:r>
            <a:r>
              <a:rPr lang="nl-BE" sz="3200" dirty="0"/>
              <a:t> </a:t>
            </a:r>
            <a:r>
              <a:rPr lang="nl-BE" sz="3200" dirty="0" err="1"/>
              <a:t>italianas</a:t>
            </a:r>
            <a:endParaRPr lang="nl-BE" sz="3200" dirty="0"/>
          </a:p>
          <a:p>
            <a:r>
              <a:rPr lang="nl-BE" sz="3200" dirty="0" err="1"/>
              <a:t>Barrios</a:t>
            </a:r>
            <a:r>
              <a:rPr lang="nl-BE" sz="3200" dirty="0"/>
              <a:t> </a:t>
            </a:r>
            <a:r>
              <a:rPr lang="nl-BE" sz="3200" dirty="0" err="1"/>
              <a:t>residenciales</a:t>
            </a:r>
            <a:endParaRPr lang="es-ES_tradnl" sz="32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sz="3200" dirty="0"/>
              <a:t>La </a:t>
            </a:r>
            <a:r>
              <a:rPr lang="nl-BE" sz="3200" dirty="0" err="1"/>
              <a:t>oferta</a:t>
            </a:r>
            <a:r>
              <a:rPr lang="nl-BE" sz="3200" dirty="0"/>
              <a:t> </a:t>
            </a:r>
            <a:r>
              <a:rPr lang="nl-BE" sz="3200" dirty="0" err="1"/>
              <a:t>cultural</a:t>
            </a:r>
            <a:endParaRPr lang="nl-BE" sz="3200" dirty="0"/>
          </a:p>
          <a:p>
            <a:r>
              <a:rPr lang="nl-BE" sz="3200" dirty="0" err="1"/>
              <a:t>Museos</a:t>
            </a:r>
            <a:r>
              <a:rPr lang="nl-BE" sz="3200" dirty="0"/>
              <a:t> </a:t>
            </a:r>
            <a:r>
              <a:rPr lang="nl-BE" sz="3200" dirty="0" err="1"/>
              <a:t>interesantes</a:t>
            </a:r>
            <a:endParaRPr lang="nl-BE" sz="3200" dirty="0"/>
          </a:p>
          <a:p>
            <a:r>
              <a:rPr lang="nl-BE" sz="3200" dirty="0" err="1"/>
              <a:t>Espectáculos</a:t>
            </a:r>
            <a:r>
              <a:rPr lang="nl-BE" sz="3200" dirty="0"/>
              <a:t> </a:t>
            </a:r>
            <a:r>
              <a:rPr lang="nl-BE" sz="3200" dirty="0" err="1"/>
              <a:t>internacionales</a:t>
            </a:r>
            <a:endParaRPr lang="nl-BE" sz="3200" dirty="0"/>
          </a:p>
          <a:p>
            <a:r>
              <a:rPr lang="nl-BE" sz="3200" dirty="0" err="1"/>
              <a:t>Centros</a:t>
            </a:r>
            <a:r>
              <a:rPr lang="nl-BE" sz="3200" dirty="0"/>
              <a:t> </a:t>
            </a:r>
            <a:r>
              <a:rPr lang="nl-BE" sz="3200" dirty="0" err="1"/>
              <a:t>comerciales</a:t>
            </a:r>
            <a:endParaRPr lang="nl-BE" sz="3200" dirty="0"/>
          </a:p>
          <a:p>
            <a:r>
              <a:rPr lang="nl-BE" sz="3200" dirty="0" err="1"/>
              <a:t>Espectáculos</a:t>
            </a:r>
            <a:r>
              <a:rPr lang="nl-BE" sz="3200" dirty="0"/>
              <a:t> </a:t>
            </a:r>
            <a:r>
              <a:rPr lang="nl-BE" sz="3200" dirty="0" err="1"/>
              <a:t>típicos</a:t>
            </a:r>
            <a:endParaRPr lang="nl-BE" sz="3200" dirty="0"/>
          </a:p>
          <a:p>
            <a:endParaRPr lang="nl-BE" dirty="0"/>
          </a:p>
          <a:p>
            <a:endParaRPr lang="es-ES_tradnl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3887" y="4779067"/>
            <a:ext cx="2275268" cy="185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15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Ej</a:t>
            </a:r>
            <a:r>
              <a:rPr lang="nl-BE" b="1" dirty="0"/>
              <a:t>. 8 : ¿</a:t>
            </a:r>
            <a:r>
              <a:rPr lang="nl-BE" b="1" dirty="0" err="1"/>
              <a:t>Quiénes</a:t>
            </a:r>
            <a:r>
              <a:rPr lang="nl-BE" b="1" dirty="0"/>
              <a:t> </a:t>
            </a:r>
            <a:r>
              <a:rPr lang="nl-BE" b="1" dirty="0" err="1"/>
              <a:t>son</a:t>
            </a:r>
            <a:r>
              <a:rPr lang="nl-BE" b="1" dirty="0"/>
              <a:t> </a:t>
            </a:r>
            <a:r>
              <a:rPr lang="nl-BE" b="1" dirty="0" err="1"/>
              <a:t>estas</a:t>
            </a:r>
            <a:r>
              <a:rPr lang="nl-BE" b="1" dirty="0"/>
              <a:t> </a:t>
            </a:r>
            <a:r>
              <a:rPr lang="nl-BE" b="1" dirty="0" err="1"/>
              <a:t>personas</a:t>
            </a:r>
            <a:r>
              <a:rPr lang="nl-BE" b="1" dirty="0"/>
              <a:t>?</a:t>
            </a:r>
            <a:endParaRPr lang="es-ES_tradnl" b="1" dirty="0"/>
          </a:p>
        </p:txBody>
      </p:sp>
      <p:pic>
        <p:nvPicPr>
          <p:cNvPr id="7" name="Tijdelijke aanduiding voor inhoud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4186" y="1825625"/>
            <a:ext cx="846362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2073499" y="5628068"/>
            <a:ext cx="1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TERESA</a:t>
            </a:r>
            <a:endParaRPr lang="es-ES_tradnl" dirty="0"/>
          </a:p>
        </p:txBody>
      </p:sp>
      <p:sp>
        <p:nvSpPr>
          <p:cNvPr id="9" name="Tekstvak 8"/>
          <p:cNvSpPr txBox="1"/>
          <p:nvPr/>
        </p:nvSpPr>
        <p:spPr>
          <a:xfrm>
            <a:off x="4260761" y="5046372"/>
            <a:ext cx="1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LIDIA</a:t>
            </a:r>
            <a:endParaRPr lang="es-ES_tradnl" dirty="0"/>
          </a:p>
        </p:txBody>
      </p:sp>
      <p:sp>
        <p:nvSpPr>
          <p:cNvPr id="10" name="Tekstvak 9"/>
          <p:cNvSpPr txBox="1"/>
          <p:nvPr/>
        </p:nvSpPr>
        <p:spPr>
          <a:xfrm>
            <a:off x="4286518" y="2161505"/>
            <a:ext cx="1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VICENTE</a:t>
            </a:r>
            <a:endParaRPr lang="es-ES_tradnl" dirty="0"/>
          </a:p>
        </p:txBody>
      </p:sp>
      <p:sp>
        <p:nvSpPr>
          <p:cNvPr id="11" name="Tekstvak 10"/>
          <p:cNvSpPr txBox="1"/>
          <p:nvPr/>
        </p:nvSpPr>
        <p:spPr>
          <a:xfrm>
            <a:off x="4964285" y="5611667"/>
            <a:ext cx="1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PATRICIA</a:t>
            </a:r>
            <a:endParaRPr lang="es-ES_tradnl" dirty="0"/>
          </a:p>
        </p:txBody>
      </p:sp>
      <p:sp>
        <p:nvSpPr>
          <p:cNvPr id="12" name="Tekstvak 11"/>
          <p:cNvSpPr txBox="1"/>
          <p:nvPr/>
        </p:nvSpPr>
        <p:spPr>
          <a:xfrm>
            <a:off x="7671806" y="5457121"/>
            <a:ext cx="1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SUSANA</a:t>
            </a:r>
            <a:endParaRPr lang="es-ES_tradnl" dirty="0"/>
          </a:p>
        </p:txBody>
      </p:sp>
      <p:sp>
        <p:nvSpPr>
          <p:cNvPr id="13" name="Tekstvak 12"/>
          <p:cNvSpPr txBox="1"/>
          <p:nvPr/>
        </p:nvSpPr>
        <p:spPr>
          <a:xfrm>
            <a:off x="9373673" y="2161505"/>
            <a:ext cx="1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ROBERTO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951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_tradnl" sz="4000" dirty="0">
                <a:cs typeface="Arial" panose="020B0604020202020204" pitchFamily="34" charset="0"/>
              </a:rPr>
              <a:t>¿De </a:t>
            </a:r>
            <a:r>
              <a:rPr lang="en-US" altLang="es-ES_tradnl" sz="4000" dirty="0" err="1">
                <a:cs typeface="Arial" panose="020B0604020202020204" pitchFamily="34" charset="0"/>
              </a:rPr>
              <a:t>quién</a:t>
            </a:r>
            <a:r>
              <a:rPr lang="en-US" altLang="es-ES_tradnl" sz="4000" dirty="0">
                <a:cs typeface="Arial" panose="020B0604020202020204" pitchFamily="34" charset="0"/>
              </a:rPr>
              <a:t> son </a:t>
            </a:r>
            <a:r>
              <a:rPr lang="en-US" altLang="es-ES_tradnl" sz="4000" dirty="0" err="1">
                <a:cs typeface="Arial" panose="020B0604020202020204" pitchFamily="34" charset="0"/>
              </a:rPr>
              <a:t>estos</a:t>
            </a:r>
            <a:r>
              <a:rPr lang="en-US" altLang="es-ES_tradnl" sz="4000" dirty="0">
                <a:cs typeface="Arial" panose="020B0604020202020204" pitchFamily="34" charset="0"/>
              </a:rPr>
              <a:t> </a:t>
            </a:r>
            <a:r>
              <a:rPr lang="en-US" altLang="es-ES_tradnl" sz="4000" dirty="0" err="1">
                <a:cs typeface="Arial" panose="020B0604020202020204" pitchFamily="34" charset="0"/>
              </a:rPr>
              <a:t>coches</a:t>
            </a:r>
            <a:r>
              <a:rPr lang="en-US" altLang="es-ES_tradnl" sz="4000" dirty="0">
                <a:cs typeface="Arial" panose="020B0604020202020204" pitchFamily="34" charset="0"/>
              </a:rPr>
              <a:t> </a:t>
            </a:r>
            <a:r>
              <a:rPr lang="en-US" altLang="es-ES_tradnl" sz="4000" dirty="0" err="1">
                <a:cs typeface="Arial" panose="020B0604020202020204" pitchFamily="34" charset="0"/>
              </a:rPr>
              <a:t>descapotables</a:t>
            </a:r>
            <a:r>
              <a:rPr lang="en-US" altLang="es-ES_tradnl" sz="4000" dirty="0">
                <a:cs typeface="Arial" panose="020B0604020202020204" pitchFamily="34" charset="0"/>
              </a:rPr>
              <a:t>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s-ES_tradnl"/>
              <a:t>							Son de mí</a:t>
            </a:r>
            <a:endParaRPr lang="nl-NL" altLang="es-ES_tradnl"/>
          </a:p>
        </p:txBody>
      </p:sp>
      <p:pic>
        <p:nvPicPr>
          <p:cNvPr id="13317" name="Picture 5" descr="209500500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2" b="8937"/>
          <a:stretch>
            <a:fillRect/>
          </a:stretch>
        </p:blipFill>
        <p:spPr bwMode="auto">
          <a:xfrm>
            <a:off x="3503613" y="1419225"/>
            <a:ext cx="467995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767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Ej</a:t>
            </a:r>
            <a:r>
              <a:rPr lang="nl-BE" b="1" dirty="0"/>
              <a:t>. 9 : los </a:t>
            </a:r>
            <a:r>
              <a:rPr lang="nl-BE" b="1" dirty="0" err="1"/>
              <a:t>números</a:t>
            </a:r>
            <a:endParaRPr lang="es-ES_tradnl" b="1" dirty="0"/>
          </a:p>
        </p:txBody>
      </p:sp>
      <p:pic>
        <p:nvPicPr>
          <p:cNvPr id="5122" name="Picture 2" descr="http://lh5.ggpht.com/_xQ1u6wsUYF0/TT3_DgyN6TI/AAAAAAAAAVE/PByxFawqM9E/image_thumb%5B9%5D.png?imgmax=8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73" y="1495634"/>
            <a:ext cx="8697670" cy="520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46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Ej</a:t>
            </a:r>
            <a:r>
              <a:rPr lang="nl-BE" b="1" dirty="0"/>
              <a:t>. 10 / 11 : El </a:t>
            </a:r>
            <a:r>
              <a:rPr lang="nl-BE" b="1" dirty="0" err="1"/>
              <a:t>verbo</a:t>
            </a:r>
            <a:r>
              <a:rPr lang="nl-BE" b="1" dirty="0"/>
              <a:t> ‘</a:t>
            </a:r>
            <a:r>
              <a:rPr lang="nl-BE" b="1" dirty="0" err="1"/>
              <a:t>gustar</a:t>
            </a:r>
            <a:r>
              <a:rPr lang="nl-BE" b="1" dirty="0"/>
              <a:t>’</a:t>
            </a:r>
            <a:endParaRPr lang="es-ES_tradnl" b="1" dirty="0"/>
          </a:p>
        </p:txBody>
      </p:sp>
      <p:pic>
        <p:nvPicPr>
          <p:cNvPr id="6146" name="Picture 2" descr="http://www.spanish.cl/rules/gustar-spanish-sentence-order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 b="17646"/>
          <a:stretch/>
        </p:blipFill>
        <p:spPr bwMode="auto">
          <a:xfrm>
            <a:off x="2729778" y="1493949"/>
            <a:ext cx="7123760" cy="491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383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/>
              <a:t>Ej</a:t>
            </a:r>
            <a:r>
              <a:rPr lang="nl-BE" b="1" dirty="0"/>
              <a:t>. 12 : Los </a:t>
            </a:r>
            <a:r>
              <a:rPr lang="nl-BE" b="1" dirty="0" err="1"/>
              <a:t>meses</a:t>
            </a:r>
            <a:endParaRPr lang="es-ES_tradnl" b="1" dirty="0"/>
          </a:p>
        </p:txBody>
      </p:sp>
      <p:pic>
        <p:nvPicPr>
          <p:cNvPr id="7170" name="Picture 2" descr="http://4.bp.blogspot.com/-8hNZff57TvE/UXZUHmc4FjI/AAAAAAAAAUA/3jZ9pLqDbLw/s320/mes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1594"/>
            <a:ext cx="4772696" cy="3549693"/>
          </a:xfrm>
        </p:spPr>
      </p:pic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6172200" y="669701"/>
            <a:ext cx="5181600" cy="5507262"/>
          </a:xfrm>
        </p:spPr>
        <p:txBody>
          <a:bodyPr>
            <a:noAutofit/>
          </a:bodyPr>
          <a:lstStyle/>
          <a:p>
            <a:r>
              <a:rPr lang="nl-BE" sz="3600" dirty="0" err="1"/>
              <a:t>enero</a:t>
            </a:r>
            <a:endParaRPr lang="nl-BE" sz="3600" dirty="0"/>
          </a:p>
          <a:p>
            <a:r>
              <a:rPr lang="nl-BE" sz="3600" dirty="0" err="1"/>
              <a:t>abril</a:t>
            </a:r>
            <a:endParaRPr lang="nl-BE" sz="3600" dirty="0"/>
          </a:p>
          <a:p>
            <a:r>
              <a:rPr lang="nl-BE" sz="3600" dirty="0" err="1"/>
              <a:t>enero</a:t>
            </a:r>
            <a:endParaRPr lang="nl-BE" sz="3600" dirty="0"/>
          </a:p>
          <a:p>
            <a:r>
              <a:rPr lang="nl-BE" sz="3600" dirty="0" err="1"/>
              <a:t>julio</a:t>
            </a:r>
            <a:endParaRPr lang="nl-BE" sz="3600" dirty="0"/>
          </a:p>
          <a:p>
            <a:r>
              <a:rPr lang="nl-BE" sz="3600" dirty="0" err="1"/>
              <a:t>diciembre</a:t>
            </a:r>
            <a:endParaRPr lang="nl-BE" sz="3600" dirty="0"/>
          </a:p>
          <a:p>
            <a:r>
              <a:rPr lang="nl-BE" sz="3600" dirty="0" err="1"/>
              <a:t>marzo</a:t>
            </a:r>
            <a:endParaRPr lang="nl-BE" sz="3600" dirty="0"/>
          </a:p>
          <a:p>
            <a:r>
              <a:rPr lang="nl-BE" sz="3600" dirty="0" err="1"/>
              <a:t>septiembre</a:t>
            </a:r>
            <a:endParaRPr lang="nl-BE" sz="3600" dirty="0"/>
          </a:p>
          <a:p>
            <a:r>
              <a:rPr lang="nl-BE" sz="3600" dirty="0" err="1"/>
              <a:t>enero</a:t>
            </a:r>
            <a:endParaRPr lang="nl-BE" sz="3600" dirty="0"/>
          </a:p>
          <a:p>
            <a:r>
              <a:rPr lang="nl-BE" sz="3600" dirty="0" err="1"/>
              <a:t>abril</a:t>
            </a:r>
            <a:r>
              <a:rPr lang="nl-BE" sz="3600" dirty="0"/>
              <a:t> 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223202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_tradnl" dirty="0">
                <a:cs typeface="Arial" panose="020B0604020202020204" pitchFamily="34" charset="0"/>
              </a:rPr>
              <a:t>¿De </a:t>
            </a:r>
            <a:r>
              <a:rPr lang="en-US" altLang="es-ES_tradnl" dirty="0" err="1">
                <a:cs typeface="Arial" panose="020B0604020202020204" pitchFamily="34" charset="0"/>
              </a:rPr>
              <a:t>quién</a:t>
            </a:r>
            <a:r>
              <a:rPr lang="en-US" altLang="es-ES_tradnl" dirty="0">
                <a:cs typeface="Arial" panose="020B0604020202020204" pitchFamily="34" charset="0"/>
              </a:rPr>
              <a:t> </a:t>
            </a:r>
            <a:r>
              <a:rPr lang="en-US" altLang="es-ES_tradnl" dirty="0" err="1">
                <a:cs typeface="Arial" panose="020B0604020202020204" pitchFamily="34" charset="0"/>
              </a:rPr>
              <a:t>es</a:t>
            </a:r>
            <a:r>
              <a:rPr lang="nl-BE" altLang="es-ES_tradnl" dirty="0"/>
              <a:t> </a:t>
            </a:r>
            <a:r>
              <a:rPr lang="nl-BE" altLang="es-ES_tradnl" dirty="0" err="1"/>
              <a:t>este</a:t>
            </a:r>
            <a:r>
              <a:rPr lang="nl-BE" altLang="es-ES_tradnl" dirty="0"/>
              <a:t> bikini?</a:t>
            </a:r>
            <a:endParaRPr lang="nl-NL" altLang="es-ES_tradnl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s-ES_tradnl"/>
              <a:t>				Es de la chica en la playa</a:t>
            </a:r>
            <a:endParaRPr lang="nl-NL" altLang="es-ES_tradnl"/>
          </a:p>
        </p:txBody>
      </p:sp>
      <p:pic>
        <p:nvPicPr>
          <p:cNvPr id="7173" name="Picture 5" descr="Missoni-bik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1557338"/>
            <a:ext cx="26193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5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_tradnl" dirty="0">
                <a:cs typeface="Arial" panose="020B0604020202020204" pitchFamily="34" charset="0"/>
              </a:rPr>
              <a:t>¿</a:t>
            </a:r>
            <a:r>
              <a:rPr lang="nl-BE" altLang="es-ES_tradnl" dirty="0"/>
              <a:t>De </a:t>
            </a:r>
            <a:r>
              <a:rPr lang="nl-BE" altLang="es-ES_tradnl" dirty="0" err="1"/>
              <a:t>quién</a:t>
            </a:r>
            <a:r>
              <a:rPr lang="nl-BE" altLang="es-ES_tradnl" dirty="0"/>
              <a:t> </a:t>
            </a:r>
            <a:r>
              <a:rPr lang="nl-BE" altLang="es-ES_tradnl" dirty="0" err="1"/>
              <a:t>son</a:t>
            </a:r>
            <a:r>
              <a:rPr lang="nl-BE" altLang="es-ES_tradnl" dirty="0"/>
              <a:t> </a:t>
            </a:r>
            <a:r>
              <a:rPr lang="nl-BE" altLang="es-ES_tradnl" dirty="0" err="1"/>
              <a:t>estas</a:t>
            </a:r>
            <a:r>
              <a:rPr lang="nl-BE" altLang="es-ES_tradnl" dirty="0"/>
              <a:t> </a:t>
            </a:r>
            <a:r>
              <a:rPr lang="nl-BE" altLang="es-ES_tradnl" dirty="0" err="1"/>
              <a:t>gafas</a:t>
            </a:r>
            <a:r>
              <a:rPr lang="nl-BE" altLang="es-ES_tradnl" dirty="0"/>
              <a:t>?</a:t>
            </a:r>
            <a:endParaRPr lang="nl-NL" altLang="es-ES_tradnl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600201"/>
            <a:ext cx="7643813" cy="4525963"/>
          </a:xfrm>
        </p:spPr>
        <p:txBody>
          <a:bodyPr/>
          <a:lstStyle/>
          <a:p>
            <a:pPr>
              <a:buFontTx/>
              <a:buNone/>
            </a:pPr>
            <a:endParaRPr lang="nl-BE" altLang="es-ES_tradnl"/>
          </a:p>
          <a:p>
            <a:pPr>
              <a:buFontTx/>
              <a:buNone/>
            </a:pPr>
            <a:endParaRPr lang="nl-BE" altLang="es-ES_tradnl"/>
          </a:p>
          <a:p>
            <a:pPr>
              <a:buFontTx/>
              <a:buNone/>
            </a:pPr>
            <a:endParaRPr lang="nl-BE" altLang="es-ES_tradnl"/>
          </a:p>
          <a:p>
            <a:pPr>
              <a:buFontTx/>
              <a:buNone/>
            </a:pPr>
            <a:endParaRPr lang="nl-BE" altLang="es-ES_tradnl"/>
          </a:p>
          <a:p>
            <a:pPr>
              <a:buFontTx/>
              <a:buNone/>
            </a:pPr>
            <a:endParaRPr lang="nl-BE" altLang="es-ES_tradnl"/>
          </a:p>
          <a:p>
            <a:pPr>
              <a:buFontTx/>
              <a:buNone/>
            </a:pPr>
            <a:endParaRPr lang="nl-BE" altLang="es-ES_tradnl"/>
          </a:p>
          <a:p>
            <a:pPr>
              <a:buFontTx/>
              <a:buNone/>
            </a:pPr>
            <a:r>
              <a:rPr lang="nl-BE" altLang="es-ES_tradnl"/>
              <a:t>						</a:t>
            </a:r>
          </a:p>
          <a:p>
            <a:pPr>
              <a:buFontTx/>
              <a:buNone/>
            </a:pPr>
            <a:r>
              <a:rPr lang="nl-BE" altLang="es-ES_tradnl"/>
              <a:t>						Es de vosotros</a:t>
            </a:r>
            <a:endParaRPr lang="nl-NL" altLang="es-ES_tradnl"/>
          </a:p>
        </p:txBody>
      </p:sp>
      <p:pic>
        <p:nvPicPr>
          <p:cNvPr id="8196" name="Picture 4" descr="http://tbn0.google.com/images?q=tbn:lrbQJC2U6IaCgM:http://soleluna.files.wordpress.com/2008/04/gafas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7213" y="1557338"/>
            <a:ext cx="3529012" cy="3529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04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_tradnl" dirty="0">
                <a:cs typeface="Arial" panose="020B0604020202020204" pitchFamily="34" charset="0"/>
              </a:rPr>
              <a:t>¿De </a:t>
            </a:r>
            <a:r>
              <a:rPr lang="en-US" altLang="es-ES_tradnl" dirty="0" err="1">
                <a:cs typeface="Arial" panose="020B0604020202020204" pitchFamily="34" charset="0"/>
              </a:rPr>
              <a:t>quién</a:t>
            </a:r>
            <a:r>
              <a:rPr lang="en-US" altLang="es-ES_tradnl" dirty="0">
                <a:cs typeface="Arial" panose="020B0604020202020204" pitchFamily="34" charset="0"/>
              </a:rPr>
              <a:t> </a:t>
            </a:r>
            <a:r>
              <a:rPr lang="en-US" altLang="es-ES_tradnl" dirty="0" err="1">
                <a:cs typeface="Arial" panose="020B0604020202020204" pitchFamily="34" charset="0"/>
              </a:rPr>
              <a:t>es</a:t>
            </a:r>
            <a:r>
              <a:rPr lang="en-US" altLang="es-ES_tradnl" dirty="0">
                <a:cs typeface="Arial" panose="020B0604020202020204" pitchFamily="34" charset="0"/>
              </a:rPr>
              <a:t> </a:t>
            </a:r>
            <a:r>
              <a:rPr lang="en-US" altLang="es-ES_tradnl" dirty="0" err="1">
                <a:cs typeface="Arial" panose="020B0604020202020204" pitchFamily="34" charset="0"/>
              </a:rPr>
              <a:t>este</a:t>
            </a:r>
            <a:r>
              <a:rPr lang="en-US" altLang="es-ES_tradnl" dirty="0">
                <a:cs typeface="Arial" panose="020B0604020202020204" pitchFamily="34" charset="0"/>
              </a:rPr>
              <a:t> </a:t>
            </a:r>
            <a:r>
              <a:rPr lang="en-US" altLang="es-ES_tradnl" dirty="0" err="1">
                <a:cs typeface="Arial" panose="020B0604020202020204" pitchFamily="34" charset="0"/>
              </a:rPr>
              <a:t>móvil</a:t>
            </a:r>
            <a:r>
              <a:rPr lang="en-US" altLang="es-ES_tradnl" dirty="0">
                <a:cs typeface="Arial" panose="020B0604020202020204" pitchFamily="34" charset="0"/>
              </a:rPr>
              <a:t>?</a:t>
            </a:r>
            <a:endParaRPr lang="nl-NL" altLang="es-ES_tradnl" dirty="0"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endParaRPr lang="nl-BE" altLang="es-ES_tradnl"/>
          </a:p>
          <a:p>
            <a:pPr>
              <a:lnSpc>
                <a:spcPct val="90000"/>
              </a:lnSpc>
              <a:buFontTx/>
              <a:buNone/>
            </a:pPr>
            <a:r>
              <a:rPr lang="nl-BE" altLang="es-ES_tradnl"/>
              <a:t>							Es de mí</a:t>
            </a:r>
            <a:endParaRPr lang="nl-NL" altLang="es-ES_tradnl"/>
          </a:p>
        </p:txBody>
      </p:sp>
      <p:pic>
        <p:nvPicPr>
          <p:cNvPr id="10245" name="Picture 5" descr="movil-dual-d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54" y="1528763"/>
            <a:ext cx="261937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84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_tradnl" dirty="0">
                <a:cs typeface="Arial" panose="020B0604020202020204" pitchFamily="34" charset="0"/>
              </a:rPr>
              <a:t>¿De </a:t>
            </a:r>
            <a:r>
              <a:rPr lang="en-US" altLang="es-ES_tradnl" dirty="0" err="1">
                <a:cs typeface="Arial" panose="020B0604020202020204" pitchFamily="34" charset="0"/>
              </a:rPr>
              <a:t>quién</a:t>
            </a:r>
            <a:r>
              <a:rPr lang="en-US" altLang="es-ES_tradnl" dirty="0">
                <a:cs typeface="Arial" panose="020B0604020202020204" pitchFamily="34" charset="0"/>
              </a:rPr>
              <a:t> son </a:t>
            </a:r>
            <a:r>
              <a:rPr lang="nl-BE" altLang="es-ES_tradnl" dirty="0" err="1"/>
              <a:t>estos</a:t>
            </a:r>
            <a:r>
              <a:rPr lang="nl-BE" altLang="es-ES_tradnl" dirty="0"/>
              <a:t> </a:t>
            </a:r>
            <a:r>
              <a:rPr lang="nl-BE" altLang="es-ES_tradnl" dirty="0" err="1"/>
              <a:t>amigos</a:t>
            </a:r>
            <a:r>
              <a:rPr lang="nl-BE" altLang="es-ES_tradnl" dirty="0"/>
              <a:t>?</a:t>
            </a:r>
            <a:endParaRPr lang="nl-NL" altLang="es-ES_tradnl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nl-BE" altLang="es-ES_tradnl" dirty="0"/>
          </a:p>
          <a:p>
            <a:pPr>
              <a:buFontTx/>
              <a:buNone/>
            </a:pPr>
            <a:endParaRPr lang="nl-BE" altLang="es-ES_tradnl" dirty="0"/>
          </a:p>
          <a:p>
            <a:pPr>
              <a:buFontTx/>
              <a:buNone/>
            </a:pPr>
            <a:endParaRPr lang="nl-BE" altLang="es-ES_tradnl" dirty="0"/>
          </a:p>
          <a:p>
            <a:pPr>
              <a:buFontTx/>
              <a:buNone/>
            </a:pPr>
            <a:endParaRPr lang="nl-BE" altLang="es-ES_tradnl" dirty="0"/>
          </a:p>
          <a:p>
            <a:pPr>
              <a:buFontTx/>
              <a:buNone/>
            </a:pPr>
            <a:endParaRPr lang="nl-BE" altLang="es-ES_tradnl" dirty="0"/>
          </a:p>
          <a:p>
            <a:pPr>
              <a:buFontTx/>
              <a:buNone/>
            </a:pPr>
            <a:endParaRPr lang="nl-BE" altLang="es-ES_tradnl" dirty="0"/>
          </a:p>
          <a:p>
            <a:pPr>
              <a:buFontTx/>
              <a:buNone/>
            </a:pPr>
            <a:r>
              <a:rPr lang="nl-BE" altLang="es-ES_tradnl" dirty="0"/>
              <a:t>							Son de ti</a:t>
            </a:r>
            <a:endParaRPr lang="nl-NL" altLang="es-ES_tradnl" dirty="0"/>
          </a:p>
        </p:txBody>
      </p:sp>
      <p:pic>
        <p:nvPicPr>
          <p:cNvPr id="11269" name="Picture 5" descr="ami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97" y="1614488"/>
            <a:ext cx="3400425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670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23871EE262C54BA58E71EF63E509F0" ma:contentTypeVersion="0" ma:contentTypeDescription="Een nieuw document maken." ma:contentTypeScope="" ma:versionID="61c5d9f071de88256e81ae9b813d538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e4edde9ce98d2e215d3fd6c49e08e2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277051-4D1B-4A76-BDDC-2B6FA20C5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C478CA3-6F1B-4AF4-B852-595D43274D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62DF58-6C6A-40DA-BA78-2FCCDDC80CD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957</Words>
  <Application>Microsoft Office PowerPoint</Application>
  <PresentationFormat>Breedbeeld</PresentationFormat>
  <Paragraphs>370</Paragraphs>
  <Slides>52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Comic Sans MS</vt:lpstr>
      <vt:lpstr>Kantoorthema</vt:lpstr>
      <vt:lpstr>Unidad 3 : Mi gente</vt:lpstr>
      <vt:lpstr>Las relaciones familiares </vt:lpstr>
      <vt:lpstr>Los posesivos </vt:lpstr>
      <vt:lpstr>¿De quién es esta maleta?</vt:lpstr>
      <vt:lpstr>¿De quién son estos coches descapotables?</vt:lpstr>
      <vt:lpstr>¿De quién es este bikini?</vt:lpstr>
      <vt:lpstr>¿De quién son estas gafas?</vt:lpstr>
      <vt:lpstr>¿De quién es este móvil?</vt:lpstr>
      <vt:lpstr>¿De quién son estos amigos?</vt:lpstr>
      <vt:lpstr>¿De quién son estos calcetines?</vt:lpstr>
      <vt:lpstr>¿De quién es este reloj?</vt:lpstr>
      <vt:lpstr>¿De quién es este perro?</vt:lpstr>
      <vt:lpstr>¿De quién son estos estudiantes?</vt:lpstr>
      <vt:lpstr>¿De quién es esta minifalda?</vt:lpstr>
      <vt:lpstr>¿De quién es esta bicicleta?</vt:lpstr>
      <vt:lpstr>El verbo ESTAR </vt:lpstr>
      <vt:lpstr>SER                               vs ESTAR</vt:lpstr>
      <vt:lpstr>SER / ESTAR </vt:lpstr>
      <vt:lpstr>El adjetivo </vt:lpstr>
      <vt:lpstr>El adjetivo </vt:lpstr>
      <vt:lpstr>El adjetivo </vt:lpstr>
      <vt:lpstr>PowerPoint-presentatie</vt:lpstr>
      <vt:lpstr>PowerPoint-presentatie</vt:lpstr>
      <vt:lpstr>¿Puedes identificar a Luis y a Ana?</vt:lpstr>
      <vt:lpstr>PowerPoint-presentatie</vt:lpstr>
      <vt:lpstr>Caracteres opuestos</vt:lpstr>
      <vt:lpstr>Caracteres opuestos</vt:lpstr>
      <vt:lpstr>Describe </vt:lpstr>
      <vt:lpstr>PowerPoint-presentatie</vt:lpstr>
      <vt:lpstr>PowerPoint-presentatie</vt:lpstr>
      <vt:lpstr>PowerPoint-presentatie</vt:lpstr>
      <vt:lpstr>¿Quién es quién?</vt:lpstr>
      <vt:lpstr>PowerPoint-presentatie</vt:lpstr>
      <vt:lpstr>El verbo GUSTAR copia p. 64 / ejercicio 1</vt:lpstr>
      <vt:lpstr>El verbo GUSTAR</vt:lpstr>
      <vt:lpstr>El verbo GUSTAR </vt:lpstr>
      <vt:lpstr>El verbo GUSTAR </vt:lpstr>
      <vt:lpstr>¿Le gusta o no le gusta a Agustín? https://www.youtube.com/watch?v=6ZTOUuMU87M&amp;feature=youtu.be</vt:lpstr>
      <vt:lpstr>PowerPoint-presentatie</vt:lpstr>
      <vt:lpstr>PowerPoint-presentatie</vt:lpstr>
      <vt:lpstr>Recapitulación Unidad 3 : Mi gente</vt:lpstr>
      <vt:lpstr>Ej. 1 : árbol de familia</vt:lpstr>
      <vt:lpstr>Ej. 2 : familia de Carmen</vt:lpstr>
      <vt:lpstr>Ej. 3 : posesivos</vt:lpstr>
      <vt:lpstr>Ej. 4 : ¿personales o posesivos?</vt:lpstr>
      <vt:lpstr>Ej. 5 : ¿Ser o estar?</vt:lpstr>
      <vt:lpstr>Ej. 6 : Entrevista de trabajo</vt:lpstr>
      <vt:lpstr>Ej. 7 : Buenos Aires</vt:lpstr>
      <vt:lpstr>Ej. 8 : ¿Quiénes son estas personas?</vt:lpstr>
      <vt:lpstr>Ej. 9 : los números</vt:lpstr>
      <vt:lpstr>Ej. 10 / 11 : El verbo ‘gustar’</vt:lpstr>
      <vt:lpstr>Ej. 12 : Los meses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3 : Mi gente</dc:title>
  <dc:creator>Isabel Vandenbulcke</dc:creator>
  <cp:lastModifiedBy>Petra Maqueda</cp:lastModifiedBy>
  <cp:revision>28</cp:revision>
  <dcterms:created xsi:type="dcterms:W3CDTF">2016-02-28T13:01:29Z</dcterms:created>
  <dcterms:modified xsi:type="dcterms:W3CDTF">2017-01-20T20:13:45Z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0x0101005823871EE262C54BA58E71EF63E509F0</vt:lpwstr>
  </property>
</Properties>
</file>