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57" r:id="rId19"/>
    <p:sldId id="275" r:id="rId2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849A2-DE1F-41F3-8F75-109E16B81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D532F4-62BA-4CDC-A092-DFDB168D6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544D8E-6BCB-4460-A168-604EAECE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D94E41-4175-48CA-8211-7336456D8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5320C5-177B-4872-B48F-E9A17A49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819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35896-98F7-4EE0-855C-B9DDC31C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A513AC-309C-485B-AA9D-392DA2855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AC0CE9-4E22-4C3A-BA34-653DAC9F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A3E0D-09D1-48F9-AFEC-623005C6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85ABF7-592B-4B02-B425-A6202E91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82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2EB078F-E341-40EA-9AF2-B557CF205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53FB9A-794F-48C2-AF57-A5C8DB8F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D93EA-1237-4B54-A9AD-52E1DA0D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5BD3CA-2AE5-486F-B2D8-D31427E5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C8BEF9-B7A9-40CF-B460-2690597C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40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3101D-FE77-41AB-AD36-96D15CC7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A1D8CA-AF80-4FD7-AE78-B1BC92999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7D177C-6E28-4F8F-A2AE-8336276A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54C261-C50B-4056-AB2E-D10EC688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0422A9-DE6F-4CBD-94B0-110237AC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68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9A3A2-66DA-45C7-9E9E-84EE73D3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88B2A-8A50-4F63-BF69-79B9F0CC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1B9D2F-C603-45FC-88F4-AF4A32CC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E28BA8-174F-4420-9AB4-6B6C34BA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B808A9-05AA-4C9F-891A-D259424D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42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19062-4E33-4F52-97BA-B358C5A1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894D8E-BCE8-40AC-998B-1A23615DC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477F01-231B-4368-A5E7-1A6DDA31E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5B2630-4D56-41CE-A161-B0FC881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E4AEAF-E39B-45FE-8348-EBAC6175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021A09-7CCE-4483-B2E6-C0F3FA49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69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BB324-0496-4898-ACC5-D2D697B1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924CA6-592A-4260-8F09-0DD682B4E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95EBC1-B161-4915-B866-45F0BF708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B13EE8-9126-46CF-8747-6E1E9C684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102F55-F297-4A12-B719-E07A5CAC9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742E7A-95D5-42EE-BCCA-3410AABB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80EFC00-6A19-46CB-80CA-2C39F800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C96CA0A-1C3C-4BEB-A9B9-2552B326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208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33EC2-CB57-4260-AB59-0E8267A2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F16422-21CA-40BB-AAD2-7B917008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26DF3DF-E6AB-4952-BF2C-F426F2DC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510385-81E8-49F3-A76F-12D4581B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74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6CF7D8-5BCC-4022-909A-AEA1A757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F58D72-4CE9-4B7A-B2CC-848F80CF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C36A5-7A5B-400E-B6F3-5D3B01C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96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6CBB7-8895-4593-B1B8-C70E7192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20DFEB-DC95-4C4F-AE81-524D1C70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677C32-C019-46FC-B9D7-CC1460EE0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2BF09C-76BA-49AC-B362-3E769A92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47463D-DD65-4DAE-A3FC-8093B2AF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5527EC-DBB5-4399-B052-1AC166D4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579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D1551-7F84-4220-83B8-AF4F8367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092FEE-02EE-49C4-A4E3-8B4277453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3AE901-DB65-436A-B46D-EFBB72405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3E67D5-6110-4E79-8931-E24B3EEC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A62CD2-D7B2-40D2-BE44-E934960A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774078-2792-4F53-B4AA-DE2DA174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06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5AB5999-4A84-4473-8AC9-40D82EB8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678A60-0ECE-41D0-82AD-DDFD42A70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D622C5-A8E7-4430-9199-95F5EA9BA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1E5F-18D1-4606-BF0E-23C5C0575FB4}" type="datetimeFigureOut">
              <a:rPr lang="nl-BE" smtClean="0"/>
              <a:t>8/01/2019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0A7E16-CBEB-4C7F-B2D2-C8E2321BA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2DD711-1518-43DD-BD83-5076C66C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AC47-0717-488E-A0E6-36C5176F99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308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0CB2A-91BB-4BDC-BFA1-1E5536C29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E2D14-9045-421C-B823-B741F178DA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Afbeeldingsresultaat voor feliz ano nuevo">
            <a:extLst>
              <a:ext uri="{FF2B5EF4-FFF2-40B4-BE49-F238E27FC236}">
                <a16:creationId xmlns:a16="http://schemas.microsoft.com/office/drawing/2014/main" id="{20C11C07-85AF-4C9E-8CFD-EF60F09DB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b="2608"/>
          <a:stretch/>
        </p:blipFill>
        <p:spPr bwMode="auto">
          <a:xfrm>
            <a:off x="2159000" y="218661"/>
            <a:ext cx="7874000" cy="64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5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93DEB-0FB0-408D-99FB-4A4F9114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“</a:t>
            </a:r>
            <a:r>
              <a:rPr lang="nl-BE" dirty="0" err="1"/>
              <a:t>Ser</a:t>
            </a:r>
            <a:r>
              <a:rPr lang="nl-BE" dirty="0"/>
              <a:t>/</a:t>
            </a:r>
            <a:r>
              <a:rPr lang="nl-BE" dirty="0" err="1"/>
              <a:t>estar</a:t>
            </a:r>
            <a:r>
              <a:rPr lang="nl-BE" dirty="0"/>
              <a:t>”</a:t>
            </a:r>
            <a:br>
              <a:rPr lang="nl-BE" dirty="0"/>
            </a:br>
            <a:r>
              <a:rPr lang="nl-BE" dirty="0"/>
              <a:t>8. Het zijn vrienden, ze zijn blij!</a:t>
            </a:r>
          </a:p>
        </p:txBody>
      </p:sp>
      <p:pic>
        <p:nvPicPr>
          <p:cNvPr id="5" name="Tijdelijke aanduiding voor inhoud 4" descr="Afbeelding met persoon, tafel, mensen, binnen&#10;&#10;Beschrijving is gegenereerd met zeer hoge betrouwbaarheid">
            <a:extLst>
              <a:ext uri="{FF2B5EF4-FFF2-40B4-BE49-F238E27FC236}">
                <a16:creationId xmlns:a16="http://schemas.microsoft.com/office/drawing/2014/main" id="{7871D7A5-BABB-4655-B53A-BCB093BF8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4" y="1825625"/>
            <a:ext cx="7801136" cy="5186926"/>
          </a:xfrm>
        </p:spPr>
      </p:pic>
    </p:spTree>
    <p:extLst>
      <p:ext uri="{BB962C8B-B14F-4D97-AF65-F5344CB8AC3E}">
        <p14:creationId xmlns:p14="http://schemas.microsoft.com/office/powerpoint/2010/main" val="425336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C2F7A-DE6C-487A-9BEC-D9A3A409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9.Ze zijn in het restaurant en drinken een cava. 10. Ze zien er knap uit voor het feest!</a:t>
            </a:r>
          </a:p>
        </p:txBody>
      </p:sp>
      <p:pic>
        <p:nvPicPr>
          <p:cNvPr id="5" name="Tijdelijke aanduiding voor inhoud 4" descr="Afbeelding met persoon, tafel, poseren, groep&#10;&#10;Beschrijving is gegenereerd met zeer hoge betrouwbaarheid">
            <a:extLst>
              <a:ext uri="{FF2B5EF4-FFF2-40B4-BE49-F238E27FC236}">
                <a16:creationId xmlns:a16="http://schemas.microsoft.com/office/drawing/2014/main" id="{EE7F8EA4-4812-4D41-83FC-47C1C4DB0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8"/>
          <a:stretch/>
        </p:blipFill>
        <p:spPr>
          <a:xfrm>
            <a:off x="1104323" y="1690688"/>
            <a:ext cx="9610059" cy="4928456"/>
          </a:xfrm>
        </p:spPr>
      </p:pic>
    </p:spTree>
    <p:extLst>
      <p:ext uri="{BB962C8B-B14F-4D97-AF65-F5344CB8AC3E}">
        <p14:creationId xmlns:p14="http://schemas.microsoft.com/office/powerpoint/2010/main" val="274220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6E903-25FB-4E77-8090-CB2F4B83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11. Martine heeft geen cava. Ze is een beetje verdrietig.</a:t>
            </a:r>
            <a:br>
              <a:rPr lang="nl-BE" dirty="0"/>
            </a:br>
            <a:r>
              <a:rPr lang="nl-BE" dirty="0"/>
              <a:t>12. Mieke </a:t>
            </a:r>
            <a:br>
              <a:rPr lang="nl-BE" dirty="0"/>
            </a:br>
            <a:r>
              <a:rPr lang="nl-BE" dirty="0"/>
              <a:t>zingt een lied.</a:t>
            </a:r>
          </a:p>
        </p:txBody>
      </p:sp>
      <p:pic>
        <p:nvPicPr>
          <p:cNvPr id="5" name="Tijdelijke aanduiding voor inhoud 4" descr="Afbeelding met persoon, wijn, binnen, tafel&#10;&#10;Beschrijving is gegenereerd met zeer hoge betrouwbaarheid">
            <a:extLst>
              <a:ext uri="{FF2B5EF4-FFF2-40B4-BE49-F238E27FC236}">
                <a16:creationId xmlns:a16="http://schemas.microsoft.com/office/drawing/2014/main" id="{7A957322-A298-44AF-A06A-9E8A42808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9" r="54607"/>
          <a:stretch/>
        </p:blipFill>
        <p:spPr>
          <a:xfrm>
            <a:off x="4662246" y="932367"/>
            <a:ext cx="4640493" cy="5373209"/>
          </a:xfrm>
        </p:spPr>
      </p:pic>
    </p:spTree>
    <p:extLst>
      <p:ext uri="{BB962C8B-B14F-4D97-AF65-F5344CB8AC3E}">
        <p14:creationId xmlns:p14="http://schemas.microsoft.com/office/powerpoint/2010/main" val="313456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1A283-E736-471A-9BDE-D37995DC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13. De koks werken veel!!</a:t>
            </a:r>
          </a:p>
        </p:txBody>
      </p:sp>
      <p:pic>
        <p:nvPicPr>
          <p:cNvPr id="5" name="Tijdelijke aanduiding voor inhoud 4" descr="Afbeelding met persoon, man, binnen&#10;&#10;Beschrijving is gegenereerd met zeer hoge betrouwbaarheid">
            <a:extLst>
              <a:ext uri="{FF2B5EF4-FFF2-40B4-BE49-F238E27FC236}">
                <a16:creationId xmlns:a16="http://schemas.microsoft.com/office/drawing/2014/main" id="{735233B6-ACAC-4DA3-94AA-7B1407590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4357" y="1383587"/>
            <a:ext cx="6576291" cy="4372534"/>
          </a:xfrm>
        </p:spPr>
      </p:pic>
    </p:spTree>
    <p:extLst>
      <p:ext uri="{BB962C8B-B14F-4D97-AF65-F5344CB8AC3E}">
        <p14:creationId xmlns:p14="http://schemas.microsoft.com/office/powerpoint/2010/main" val="268738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2CB4A-7EF2-46B3-897B-9C11C86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14. Klaus is heel grappig. </a:t>
            </a:r>
          </a:p>
        </p:txBody>
      </p:sp>
      <p:pic>
        <p:nvPicPr>
          <p:cNvPr id="5" name="Tijdelijke aanduiding voor inhoud 4" descr="Afbeelding met persoon, tafel, muur, binnen&#10;&#10;Beschrijving is gegenereerd met zeer hoge betrouwbaarheid">
            <a:extLst>
              <a:ext uri="{FF2B5EF4-FFF2-40B4-BE49-F238E27FC236}">
                <a16:creationId xmlns:a16="http://schemas.microsoft.com/office/drawing/2014/main" id="{96B849B2-1608-4A90-9727-930A2EF2A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25" y="1421296"/>
            <a:ext cx="7316956" cy="4864998"/>
          </a:xfrm>
        </p:spPr>
      </p:pic>
      <p:pic>
        <p:nvPicPr>
          <p:cNvPr id="5122" name="Picture 2" descr="Afbeeldingsresultaat voor divertido">
            <a:extLst>
              <a:ext uri="{FF2B5EF4-FFF2-40B4-BE49-F238E27FC236}">
                <a16:creationId xmlns:a16="http://schemas.microsoft.com/office/drawing/2014/main" id="{4401649C-A7E1-4145-8A30-EF2A9AFA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6" y="1825625"/>
            <a:ext cx="1996054" cy="115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8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4E801-5332-4543-9DD8-D6AFB948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15. Petra no </a:t>
            </a:r>
            <a:r>
              <a:rPr lang="nl-BE" dirty="0" err="1"/>
              <a:t>estaba</a:t>
            </a:r>
            <a:r>
              <a:rPr lang="nl-BE" dirty="0"/>
              <a:t>… ¡qué </a:t>
            </a:r>
            <a:r>
              <a:rPr lang="nl-BE" dirty="0" err="1"/>
              <a:t>pena</a:t>
            </a:r>
            <a:r>
              <a:rPr lang="nl-BE" dirty="0"/>
              <a:t>! (vertaal !)</a:t>
            </a:r>
          </a:p>
        </p:txBody>
      </p:sp>
      <p:pic>
        <p:nvPicPr>
          <p:cNvPr id="5" name="Tijdelijke aanduiding voor inhoud 4" descr="Afbeelding met persoon, binnen, foto, muur&#10;&#10;Beschrijving is gegenereerd met zeer hoge betrouwbaarheid">
            <a:extLst>
              <a:ext uri="{FF2B5EF4-FFF2-40B4-BE49-F238E27FC236}">
                <a16:creationId xmlns:a16="http://schemas.microsoft.com/office/drawing/2014/main" id="{3D787F21-DFD0-4608-BFEB-E3A1B8237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24285" r="31807" b="45252"/>
          <a:stretch/>
        </p:blipFill>
        <p:spPr>
          <a:xfrm>
            <a:off x="4194312" y="1848678"/>
            <a:ext cx="3409123" cy="4096115"/>
          </a:xfrm>
        </p:spPr>
      </p:pic>
    </p:spTree>
    <p:extLst>
      <p:ext uri="{BB962C8B-B14F-4D97-AF65-F5344CB8AC3E}">
        <p14:creationId xmlns:p14="http://schemas.microsoft.com/office/powerpoint/2010/main" val="380157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322F0-A8BA-4E81-9816-1B8E90A2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BE" b="1"/>
              <a:t>DESCRIBIR A UNA PERSONA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94E8FF-1993-48A9-A4CE-AAE586E6C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endParaRPr lang="nl-BE" sz="1800"/>
          </a:p>
          <a:p>
            <a:endParaRPr lang="nl-BE" sz="180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Afbeeldingsresultaat voor describir a una persona">
            <a:extLst>
              <a:ext uri="{FF2B5EF4-FFF2-40B4-BE49-F238E27FC236}">
                <a16:creationId xmlns:a16="http://schemas.microsoft.com/office/drawing/2014/main" id="{3792D4BC-5767-422A-9AE4-68719FAC9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26065" b="-1"/>
          <a:stretch/>
        </p:blipFill>
        <p:spPr bwMode="auto">
          <a:xfrm>
            <a:off x="6481785" y="90661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73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09373-4709-4414-9772-C232C44C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Es </a:t>
            </a:r>
            <a:r>
              <a:rPr lang="nl-BE" dirty="0" err="1"/>
              <a:t>calvo</a:t>
            </a:r>
            <a:r>
              <a:rPr lang="nl-BE" dirty="0"/>
              <a:t>, el </a:t>
            </a:r>
            <a:r>
              <a:rPr lang="nl-BE" dirty="0" err="1"/>
              <a:t>pelo</a:t>
            </a:r>
            <a:r>
              <a:rPr lang="nl-BE" dirty="0"/>
              <a:t> es </a:t>
            </a:r>
            <a:r>
              <a:rPr lang="nl-BE" dirty="0" err="1"/>
              <a:t>pelirrojo</a:t>
            </a:r>
            <a:r>
              <a:rPr lang="nl-BE" dirty="0"/>
              <a:t>, no </a:t>
            </a:r>
            <a:r>
              <a:rPr lang="nl-BE" dirty="0" err="1"/>
              <a:t>tiene</a:t>
            </a:r>
            <a:r>
              <a:rPr lang="nl-BE" dirty="0"/>
              <a:t> </a:t>
            </a:r>
            <a:r>
              <a:rPr lang="nl-BE" dirty="0" err="1"/>
              <a:t>gafas</a:t>
            </a:r>
            <a:r>
              <a:rPr lang="nl-BE" dirty="0"/>
              <a:t>, no </a:t>
            </a:r>
            <a:r>
              <a:rPr lang="nl-BE" dirty="0" err="1"/>
              <a:t>tiene</a:t>
            </a:r>
            <a:r>
              <a:rPr lang="nl-BE" dirty="0"/>
              <a:t> </a:t>
            </a:r>
            <a:r>
              <a:rPr lang="nl-BE" dirty="0" err="1"/>
              <a:t>barba</a:t>
            </a:r>
            <a:r>
              <a:rPr lang="nl-BE" dirty="0"/>
              <a:t>, no es </a:t>
            </a:r>
            <a:r>
              <a:rPr lang="nl-BE" dirty="0" err="1"/>
              <a:t>joven</a:t>
            </a:r>
            <a:r>
              <a:rPr lang="nl-BE" dirty="0"/>
              <a:t>.</a:t>
            </a:r>
            <a:br>
              <a:rPr lang="nl-BE" dirty="0"/>
            </a:br>
            <a:r>
              <a:rPr lang="nl-BE" dirty="0"/>
              <a:t>¿</a:t>
            </a:r>
            <a:r>
              <a:rPr lang="nl-BE" dirty="0" err="1"/>
              <a:t>Quién</a:t>
            </a:r>
            <a:r>
              <a:rPr lang="nl-BE" dirty="0"/>
              <a:t> 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DFDC8-0402-4933-B8AB-D86007E8C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il_fi" descr="http://farm8.staticflickr.com/7130/8164855977_962ccc2af7_z.jpg">
            <a:extLst>
              <a:ext uri="{FF2B5EF4-FFF2-40B4-BE49-F238E27FC236}">
                <a16:creationId xmlns:a16="http://schemas.microsoft.com/office/drawing/2014/main" id="{C992B52B-1B39-4B83-A2E5-A547A14882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9513" b="72243"/>
          <a:stretch/>
        </p:blipFill>
        <p:spPr bwMode="auto">
          <a:xfrm>
            <a:off x="1037492" y="2507859"/>
            <a:ext cx="9876693" cy="2837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80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09373-4709-4414-9772-C232C44C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Tiene</a:t>
            </a:r>
            <a:r>
              <a:rPr lang="nl-BE" dirty="0"/>
              <a:t> los </a:t>
            </a:r>
            <a:r>
              <a:rPr lang="nl-BE" dirty="0" err="1"/>
              <a:t>ojos</a:t>
            </a:r>
            <a:r>
              <a:rPr lang="nl-BE" dirty="0"/>
              <a:t> </a:t>
            </a:r>
            <a:r>
              <a:rPr lang="nl-BE" dirty="0" err="1"/>
              <a:t>morenos</a:t>
            </a:r>
            <a:r>
              <a:rPr lang="nl-BE" dirty="0"/>
              <a:t>, el </a:t>
            </a:r>
            <a:r>
              <a:rPr lang="nl-BE" dirty="0" err="1"/>
              <a:t>pelo</a:t>
            </a:r>
            <a:r>
              <a:rPr lang="nl-BE" dirty="0"/>
              <a:t> largo </a:t>
            </a:r>
            <a:r>
              <a:rPr lang="nl-BE" dirty="0" err="1"/>
              <a:t>moreno</a:t>
            </a:r>
            <a:r>
              <a:rPr lang="nl-BE" dirty="0"/>
              <a:t>, los </a:t>
            </a:r>
            <a:r>
              <a:rPr lang="nl-BE" dirty="0" err="1"/>
              <a:t>labios</a:t>
            </a:r>
            <a:r>
              <a:rPr lang="nl-BE" dirty="0"/>
              <a:t> </a:t>
            </a:r>
            <a:r>
              <a:rPr lang="nl-BE" dirty="0" err="1"/>
              <a:t>rojos</a:t>
            </a:r>
            <a:r>
              <a:rPr lang="nl-BE" dirty="0"/>
              <a:t> y </a:t>
            </a:r>
            <a:r>
              <a:rPr lang="nl-BE" dirty="0" err="1"/>
              <a:t>tiene</a:t>
            </a:r>
            <a:r>
              <a:rPr lang="nl-BE" dirty="0"/>
              <a:t> la cara </a:t>
            </a:r>
            <a:r>
              <a:rPr lang="nl-BE" dirty="0" err="1"/>
              <a:t>flaca</a:t>
            </a:r>
            <a:r>
              <a:rPr lang="nl-BE" dirty="0"/>
              <a:t>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DFDC8-0402-4933-B8AB-D86007E8C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il_fi" descr="http://farm8.staticflickr.com/7130/8164855977_962ccc2af7_z.jpg">
            <a:extLst>
              <a:ext uri="{FF2B5EF4-FFF2-40B4-BE49-F238E27FC236}">
                <a16:creationId xmlns:a16="http://schemas.microsoft.com/office/drawing/2014/main" id="{C992B52B-1B39-4B83-A2E5-A547A14882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5"/>
          <a:stretch/>
        </p:blipFill>
        <p:spPr bwMode="auto">
          <a:xfrm>
            <a:off x="838200" y="2453053"/>
            <a:ext cx="10515600" cy="3235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334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ED98A-F793-4540-A193-AFEEE66A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3AFAEC-FA0B-4D4E-A892-0E84879AF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005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DC23B-50BF-4EAF-AA70-E8BAE7D1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persoon, buiten, mensen, groep&#10;&#10;Beschrijving is gegenereerd met zeer hoge betrouwbaarheid">
            <a:extLst>
              <a:ext uri="{FF2B5EF4-FFF2-40B4-BE49-F238E27FC236}">
                <a16:creationId xmlns:a16="http://schemas.microsoft.com/office/drawing/2014/main" id="{ED5786C2-A2B4-4CA6-BF15-633987865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50"/>
          <a:stretch/>
        </p:blipFill>
        <p:spPr>
          <a:xfrm>
            <a:off x="838200" y="365125"/>
            <a:ext cx="10300893" cy="5920994"/>
          </a:xfrm>
        </p:spPr>
      </p:pic>
    </p:spTree>
    <p:extLst>
      <p:ext uri="{BB962C8B-B14F-4D97-AF65-F5344CB8AC3E}">
        <p14:creationId xmlns:p14="http://schemas.microsoft.com/office/powerpoint/2010/main" val="392116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7A9A3-5910-4212-835D-983E3016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Vamos</a:t>
            </a:r>
            <a:r>
              <a:rPr lang="nl-BE" dirty="0"/>
              <a:t> a </a:t>
            </a:r>
            <a:r>
              <a:rPr lang="nl-BE" dirty="0" err="1"/>
              <a:t>recapitular</a:t>
            </a:r>
            <a:r>
              <a:rPr lang="nl-BE" dirty="0"/>
              <a:t>…..los </a:t>
            </a:r>
            <a:r>
              <a:rPr lang="nl-BE" dirty="0" err="1"/>
              <a:t>posesivos</a:t>
            </a:r>
            <a:br>
              <a:rPr lang="nl-BE" dirty="0"/>
            </a:br>
            <a:r>
              <a:rPr lang="nl-BE" dirty="0"/>
              <a:t>1. Het is haar auto.</a:t>
            </a:r>
          </a:p>
        </p:txBody>
      </p:sp>
      <p:pic>
        <p:nvPicPr>
          <p:cNvPr id="2050" name="Picture 2" descr="Afbeeldingsresultaat voor coche">
            <a:extLst>
              <a:ext uri="{FF2B5EF4-FFF2-40B4-BE49-F238E27FC236}">
                <a16:creationId xmlns:a16="http://schemas.microsoft.com/office/drawing/2014/main" id="{A227D992-3449-4C41-8188-ACE78992D8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31" y="1462088"/>
            <a:ext cx="6104656" cy="36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persoon, man, binnen, tafel&#10;&#10;Beschrijving is gegenereerd met zeer hoge betrouwbaarheid">
            <a:extLst>
              <a:ext uri="{FF2B5EF4-FFF2-40B4-BE49-F238E27FC236}">
                <a16:creationId xmlns:a16="http://schemas.microsoft.com/office/drawing/2014/main" id="{1B72DE30-793D-45F9-B033-A9C7026BA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406" r="22086" b="16087"/>
          <a:stretch/>
        </p:blipFill>
        <p:spPr>
          <a:xfrm>
            <a:off x="1039713" y="1690688"/>
            <a:ext cx="3329609" cy="44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5CC58-9C50-4E11-88EC-32B78875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Het is zijn vrouw. Ze is een goede kok.</a:t>
            </a:r>
          </a:p>
        </p:txBody>
      </p:sp>
      <p:pic>
        <p:nvPicPr>
          <p:cNvPr id="5" name="Tijdelijke aanduiding voor inhoud 4" descr="Afbeelding met persoon, man, binnen, tafel&#10;&#10;Beschrijving is gegenereerd met zeer hoge betrouwbaarheid">
            <a:extLst>
              <a:ext uri="{FF2B5EF4-FFF2-40B4-BE49-F238E27FC236}">
                <a16:creationId xmlns:a16="http://schemas.microsoft.com/office/drawing/2014/main" id="{18B3D495-CD3B-4098-9A25-1A298236C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r="52481"/>
          <a:stretch/>
        </p:blipFill>
        <p:spPr>
          <a:xfrm>
            <a:off x="2176670" y="1690688"/>
            <a:ext cx="2425148" cy="5008143"/>
          </a:xfrm>
        </p:spPr>
      </p:pic>
      <p:pic>
        <p:nvPicPr>
          <p:cNvPr id="7" name="Afbeelding 6" descr="Afbeelding met persoon, binnen, voedsel, muur&#10;&#10;Beschrijving is gegenereerd met zeer hoge betrouwbaarheid">
            <a:extLst>
              <a:ext uri="{FF2B5EF4-FFF2-40B4-BE49-F238E27FC236}">
                <a16:creationId xmlns:a16="http://schemas.microsoft.com/office/drawing/2014/main" id="{97FEFE0D-59CF-41E9-BD1E-B4D831ABB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11159" r="49839" b="16522"/>
          <a:stretch/>
        </p:blipFill>
        <p:spPr>
          <a:xfrm>
            <a:off x="7086600" y="1533249"/>
            <a:ext cx="3935896" cy="4959626"/>
          </a:xfrm>
          <a:prstGeom prst="rect">
            <a:avLst/>
          </a:prstGeom>
        </p:spPr>
      </p:pic>
      <p:pic>
        <p:nvPicPr>
          <p:cNvPr id="4098" name="Picture 2" descr="Afbeeldingsresultaat voor amor">
            <a:extLst>
              <a:ext uri="{FF2B5EF4-FFF2-40B4-BE49-F238E27FC236}">
                <a16:creationId xmlns:a16="http://schemas.microsoft.com/office/drawing/2014/main" id="{C5DE0BD2-7E0E-4479-A1E3-F9F707C0A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6174" r="8024"/>
          <a:stretch/>
        </p:blipFill>
        <p:spPr bwMode="auto">
          <a:xfrm>
            <a:off x="5105401" y="3396837"/>
            <a:ext cx="1746336" cy="30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5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F41F6-5370-47B9-8A27-173AB9B1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“Houden van”: Sarah houdt van de hapjes!</a:t>
            </a:r>
          </a:p>
        </p:txBody>
      </p:sp>
      <p:pic>
        <p:nvPicPr>
          <p:cNvPr id="5" name="Tijdelijke aanduiding voor inhoud 4" descr="Afbeelding met binnen, persoon, muur&#10;&#10;Beschrijving is gegenereerd met zeer hoge betrouwbaarheid">
            <a:extLst>
              <a:ext uri="{FF2B5EF4-FFF2-40B4-BE49-F238E27FC236}">
                <a16:creationId xmlns:a16="http://schemas.microsoft.com/office/drawing/2014/main" id="{38570E44-1776-4A9F-A60B-C8DC50EA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4"/>
          <a:stretch/>
        </p:blipFill>
        <p:spPr>
          <a:xfrm rot="16200000">
            <a:off x="614914" y="2037242"/>
            <a:ext cx="4949687" cy="4256579"/>
          </a:xfrm>
        </p:spPr>
      </p:pic>
    </p:spTree>
    <p:extLst>
      <p:ext uri="{BB962C8B-B14F-4D97-AF65-F5344CB8AC3E}">
        <p14:creationId xmlns:p14="http://schemas.microsoft.com/office/powerpoint/2010/main" val="75254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5298E-C6D3-48A3-97E9-35F2DC4A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“Hebben”…Ze hebben een mooie bril !</a:t>
            </a:r>
          </a:p>
        </p:txBody>
      </p:sp>
      <p:pic>
        <p:nvPicPr>
          <p:cNvPr id="5" name="Tijdelijke aanduiding voor inhoud 4" descr="Afbeelding met binnen, persoon, tafel, voedsel&#10;&#10;Beschrijving is gegenereerd met zeer hoge betrouwbaarheid">
            <a:extLst>
              <a:ext uri="{FF2B5EF4-FFF2-40B4-BE49-F238E27FC236}">
                <a16:creationId xmlns:a16="http://schemas.microsoft.com/office/drawing/2014/main" id="{58FFF622-BB84-4248-A88D-4E0F648D3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4" y="1825625"/>
            <a:ext cx="6544412" cy="4351338"/>
          </a:xfrm>
        </p:spPr>
      </p:pic>
    </p:spTree>
    <p:extLst>
      <p:ext uri="{BB962C8B-B14F-4D97-AF65-F5344CB8AC3E}">
        <p14:creationId xmlns:p14="http://schemas.microsoft.com/office/powerpoint/2010/main" val="128054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BC8DF-2AE0-47A5-B33E-0494AE0C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Philip en Anke dansen </a:t>
            </a:r>
            <a:br>
              <a:rPr lang="nl-BE" dirty="0"/>
            </a:br>
            <a:r>
              <a:rPr lang="nl-BE" dirty="0"/>
              <a:t>goed!</a:t>
            </a:r>
          </a:p>
        </p:txBody>
      </p:sp>
      <p:pic>
        <p:nvPicPr>
          <p:cNvPr id="5" name="Tijdelijke aanduiding voor inhoud 4" descr="Afbeelding met binnen, persoon, vloer, staand&#10;&#10;Beschrijving is gegenereerd met zeer hoge betrouwbaarheid">
            <a:extLst>
              <a:ext uri="{FF2B5EF4-FFF2-40B4-BE49-F238E27FC236}">
                <a16:creationId xmlns:a16="http://schemas.microsoft.com/office/drawing/2014/main" id="{7062FF15-ABB0-4B31-8820-1F1EFC387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4225"/>
            <a:ext cx="6544412" cy="4351338"/>
          </a:xfrm>
        </p:spPr>
      </p:pic>
      <p:pic>
        <p:nvPicPr>
          <p:cNvPr id="7" name="Afbeelding 6" descr="Afbeelding met binnen, persoon, vloer, tafel&#10;&#10;Beschrijving is gegenereerd met zeer hoge betrouwbaarheid">
            <a:extLst>
              <a:ext uri="{FF2B5EF4-FFF2-40B4-BE49-F238E27FC236}">
                <a16:creationId xmlns:a16="http://schemas.microsoft.com/office/drawing/2014/main" id="{5486855E-A329-4898-B8AD-80E12CC0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8261" r="22666" b="21450"/>
          <a:stretch/>
        </p:blipFill>
        <p:spPr>
          <a:xfrm>
            <a:off x="6977269" y="365125"/>
            <a:ext cx="5297558" cy="4134679"/>
          </a:xfrm>
          <a:prstGeom prst="rect">
            <a:avLst/>
          </a:prstGeom>
        </p:spPr>
      </p:pic>
      <p:pic>
        <p:nvPicPr>
          <p:cNvPr id="6146" name="Picture 2" descr="Afbeeldingsresultaat voor bailar">
            <a:extLst>
              <a:ext uri="{FF2B5EF4-FFF2-40B4-BE49-F238E27FC236}">
                <a16:creationId xmlns:a16="http://schemas.microsoft.com/office/drawing/2014/main" id="{18B61257-39CD-4282-9685-3D672AA4C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9"/>
          <a:stretch/>
        </p:blipFill>
        <p:spPr bwMode="auto">
          <a:xfrm>
            <a:off x="8666920" y="4490264"/>
            <a:ext cx="2951157" cy="23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4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D42E-869B-49D9-8074-9C55E8C5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Karen houdt van de muziek van </a:t>
            </a:r>
            <a:r>
              <a:rPr lang="nl-BE" dirty="0" err="1"/>
              <a:t>Alvaro</a:t>
            </a:r>
            <a:r>
              <a:rPr lang="nl-BE" dirty="0"/>
              <a:t> </a:t>
            </a:r>
            <a:r>
              <a:rPr lang="nl-BE" dirty="0" err="1"/>
              <a:t>Soler</a:t>
            </a:r>
            <a:r>
              <a:rPr lang="nl-BE" dirty="0"/>
              <a:t>.</a:t>
            </a:r>
          </a:p>
        </p:txBody>
      </p:sp>
      <p:pic>
        <p:nvPicPr>
          <p:cNvPr id="5" name="Tijdelijke aanduiding voor inhoud 4" descr="Afbeelding met persoon, binnen, muur, tafel&#10;&#10;Beschrijving is gegenereerd met zeer hoge betrouwbaarheid">
            <a:extLst>
              <a:ext uri="{FF2B5EF4-FFF2-40B4-BE49-F238E27FC236}">
                <a16:creationId xmlns:a16="http://schemas.microsoft.com/office/drawing/2014/main" id="{788959AF-C521-43E6-8C8F-9F20009BC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4" y="1825625"/>
            <a:ext cx="6544412" cy="4351338"/>
          </a:xfrm>
        </p:spPr>
      </p:pic>
      <p:pic>
        <p:nvPicPr>
          <p:cNvPr id="3074" name="Picture 2" descr="Afbeeldingsresultaat voor musica">
            <a:extLst>
              <a:ext uri="{FF2B5EF4-FFF2-40B4-BE49-F238E27FC236}">
                <a16:creationId xmlns:a16="http://schemas.microsoft.com/office/drawing/2014/main" id="{A0BD0088-3D63-4162-9E7F-0D2A8A6D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0" y="1825625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2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153A7-BA98-4C76-AD7C-B4BAD002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7. De paella is lekker!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E3E4FB6-F54A-4D17-9CE1-9390371AF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4" y="1825625"/>
            <a:ext cx="6544412" cy="4351338"/>
          </a:xfrm>
        </p:spPr>
      </p:pic>
    </p:spTree>
    <p:extLst>
      <p:ext uri="{BB962C8B-B14F-4D97-AF65-F5344CB8AC3E}">
        <p14:creationId xmlns:p14="http://schemas.microsoft.com/office/powerpoint/2010/main" val="27697638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177</Words>
  <Application>Microsoft Office PowerPoint</Application>
  <PresentationFormat>Breedbeeld</PresentationFormat>
  <Paragraphs>16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Vamos a recapitular…..los posesivos 1. Het is haar auto.</vt:lpstr>
      <vt:lpstr>2. Het is zijn vrouw. Ze is een goede kok.</vt:lpstr>
      <vt:lpstr>3. “Houden van”: Sarah houdt van de hapjes!</vt:lpstr>
      <vt:lpstr>4. “Hebben”…Ze hebben een mooie bril !</vt:lpstr>
      <vt:lpstr>5. Philip en Anke dansen  goed!</vt:lpstr>
      <vt:lpstr>6. Karen houdt van de muziek van Alvaro Soler.</vt:lpstr>
      <vt:lpstr>7. De paella is lekker!</vt:lpstr>
      <vt:lpstr>“Ser/estar” 8. Het zijn vrienden, ze zijn blij!</vt:lpstr>
      <vt:lpstr>9.Ze zijn in het restaurant en drinken een cava. 10. Ze zien er knap uit voor het feest!</vt:lpstr>
      <vt:lpstr>11. Martine heeft geen cava. Ze is een beetje verdrietig. 12. Mieke  zingt een lied.</vt:lpstr>
      <vt:lpstr>13. De koks werken veel!!</vt:lpstr>
      <vt:lpstr>14. Klaus is heel grappig. </vt:lpstr>
      <vt:lpstr>15. Petra no estaba… ¡qué pena! (vertaal !)</vt:lpstr>
      <vt:lpstr>DESCRIBIR A UNA PERSONA</vt:lpstr>
      <vt:lpstr>Es calvo, el pelo es pelirrojo, no tiene gafas, no tiene barba, no es joven. ¿Quién es?</vt:lpstr>
      <vt:lpstr>Tiene los ojos morenos, el pelo largo moreno, los labios rojos y tiene la cara flaca.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Petra Maqueda</dc:creator>
  <cp:lastModifiedBy>Petra Maqueda</cp:lastModifiedBy>
  <cp:revision>12</cp:revision>
  <dcterms:created xsi:type="dcterms:W3CDTF">2019-01-08T08:30:33Z</dcterms:created>
  <dcterms:modified xsi:type="dcterms:W3CDTF">2019-01-08T10:02:32Z</dcterms:modified>
</cp:coreProperties>
</file>