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8" r:id="rId5"/>
    <p:sldId id="311" r:id="rId6"/>
    <p:sldId id="312" r:id="rId7"/>
    <p:sldId id="313" r:id="rId8"/>
    <p:sldId id="314" r:id="rId9"/>
    <p:sldId id="294" r:id="rId10"/>
    <p:sldId id="295" r:id="rId11"/>
    <p:sldId id="296" r:id="rId12"/>
    <p:sldId id="290" r:id="rId13"/>
    <p:sldId id="291" r:id="rId14"/>
    <p:sldId id="297" r:id="rId15"/>
    <p:sldId id="298" r:id="rId16"/>
    <p:sldId id="302" r:id="rId17"/>
    <p:sldId id="316" r:id="rId18"/>
    <p:sldId id="315" r:id="rId19"/>
    <p:sldId id="270" r:id="rId20"/>
    <p:sldId id="271" r:id="rId21"/>
    <p:sldId id="257" r:id="rId22"/>
    <p:sldId id="258" r:id="rId23"/>
    <p:sldId id="309" r:id="rId24"/>
    <p:sldId id="272" r:id="rId25"/>
    <p:sldId id="273" r:id="rId26"/>
    <p:sldId id="286" r:id="rId27"/>
    <p:sldId id="287" r:id="rId28"/>
    <p:sldId id="277" r:id="rId29"/>
    <p:sldId id="278" r:id="rId30"/>
    <p:sldId id="279" r:id="rId31"/>
    <p:sldId id="300" r:id="rId32"/>
    <p:sldId id="301" r:id="rId33"/>
    <p:sldId id="317" r:id="rId34"/>
    <p:sldId id="280" r:id="rId35"/>
    <p:sldId id="321" r:id="rId36"/>
    <p:sldId id="318" r:id="rId37"/>
    <p:sldId id="282" r:id="rId38"/>
    <p:sldId id="283" r:id="rId39"/>
    <p:sldId id="285" r:id="rId40"/>
    <p:sldId id="284" r:id="rId41"/>
    <p:sldId id="299" r:id="rId42"/>
    <p:sldId id="319" r:id="rId43"/>
    <p:sldId id="259" r:id="rId44"/>
    <p:sldId id="264" r:id="rId45"/>
    <p:sldId id="268" r:id="rId46"/>
    <p:sldId id="304" r:id="rId47"/>
    <p:sldId id="305" r:id="rId48"/>
    <p:sldId id="306" r:id="rId49"/>
    <p:sldId id="307" r:id="rId50"/>
    <p:sldId id="303" r:id="rId51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1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8F33-1E51-4B35-8335-525BC9D62C10}" type="datetimeFigureOut">
              <a:rPr lang="nl-BE" smtClean="0"/>
              <a:pPr/>
              <a:t>27/03/2018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87113-0C60-4680-9858-FF63EAB75F5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8F33-1E51-4B35-8335-525BC9D62C10}" type="datetimeFigureOut">
              <a:rPr lang="nl-BE" smtClean="0"/>
              <a:pPr/>
              <a:t>27/03/2018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87113-0C60-4680-9858-FF63EAB75F5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8F33-1E51-4B35-8335-525BC9D62C10}" type="datetimeFigureOut">
              <a:rPr lang="nl-BE" smtClean="0"/>
              <a:pPr/>
              <a:t>27/03/2018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87113-0C60-4680-9858-FF63EAB75F5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8F33-1E51-4B35-8335-525BC9D62C10}" type="datetimeFigureOut">
              <a:rPr lang="nl-BE" smtClean="0"/>
              <a:pPr/>
              <a:t>27/03/2018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87113-0C60-4680-9858-FF63EAB75F5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8F33-1E51-4B35-8335-525BC9D62C10}" type="datetimeFigureOut">
              <a:rPr lang="nl-BE" smtClean="0"/>
              <a:pPr/>
              <a:t>27/03/2018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87113-0C60-4680-9858-FF63EAB75F5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8F33-1E51-4B35-8335-525BC9D62C10}" type="datetimeFigureOut">
              <a:rPr lang="nl-BE" smtClean="0"/>
              <a:pPr/>
              <a:t>27/03/2018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87113-0C60-4680-9858-FF63EAB75F5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8F33-1E51-4B35-8335-525BC9D62C10}" type="datetimeFigureOut">
              <a:rPr lang="nl-BE" smtClean="0"/>
              <a:pPr/>
              <a:t>27/03/2018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87113-0C60-4680-9858-FF63EAB75F5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8F33-1E51-4B35-8335-525BC9D62C10}" type="datetimeFigureOut">
              <a:rPr lang="nl-BE" smtClean="0"/>
              <a:pPr/>
              <a:t>27/03/2018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87113-0C60-4680-9858-FF63EAB75F5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8F33-1E51-4B35-8335-525BC9D62C10}" type="datetimeFigureOut">
              <a:rPr lang="nl-BE" smtClean="0"/>
              <a:pPr/>
              <a:t>27/03/2018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87113-0C60-4680-9858-FF63EAB75F5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8F33-1E51-4B35-8335-525BC9D62C10}" type="datetimeFigureOut">
              <a:rPr lang="nl-BE" smtClean="0"/>
              <a:pPr/>
              <a:t>27/03/2018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87113-0C60-4680-9858-FF63EAB75F5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8F33-1E51-4B35-8335-525BC9D62C10}" type="datetimeFigureOut">
              <a:rPr lang="nl-BE" smtClean="0"/>
              <a:pPr/>
              <a:t>27/03/2018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87113-0C60-4680-9858-FF63EAB75F5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28F33-1E51-4B35-8335-525BC9D62C10}" type="datetimeFigureOut">
              <a:rPr lang="nl-BE" smtClean="0"/>
              <a:pPr/>
              <a:t>27/03/2018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87113-0C60-4680-9858-FF63EAB75F5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err="1"/>
              <a:t>Tapear</a:t>
            </a:r>
            <a:r>
              <a:rPr lang="nl-BE" sz="2800"/>
              <a:t> significa : ir a </a:t>
            </a:r>
            <a:r>
              <a:rPr lang="nl-BE" sz="2800" err="1"/>
              <a:t>comer</a:t>
            </a:r>
            <a:r>
              <a:rPr lang="nl-BE" sz="2800"/>
              <a:t> tapas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nl-BE"/>
          </a:p>
          <a:p>
            <a:r>
              <a:rPr lang="nl-BE" sz="3100" b="1"/>
              <a:t>1.En </a:t>
            </a:r>
            <a:r>
              <a:rPr lang="nl-BE" sz="3100" b="1" err="1"/>
              <a:t>una</a:t>
            </a:r>
            <a:r>
              <a:rPr lang="nl-BE" sz="3100" b="1"/>
              <a:t> </a:t>
            </a:r>
            <a:r>
              <a:rPr lang="nl-BE" sz="3100" b="1" err="1"/>
              <a:t>noche</a:t>
            </a:r>
            <a:r>
              <a:rPr lang="nl-BE" sz="3100" b="1"/>
              <a:t> de </a:t>
            </a:r>
            <a:r>
              <a:rPr lang="nl-BE" sz="3100" b="1" err="1"/>
              <a:t>tapeo</a:t>
            </a:r>
            <a:r>
              <a:rPr lang="nl-BE" sz="3100" b="1"/>
              <a:t>, </a:t>
            </a:r>
            <a:r>
              <a:rPr lang="nl-BE" sz="3100" b="1" err="1"/>
              <a:t>además</a:t>
            </a:r>
            <a:r>
              <a:rPr lang="nl-BE" sz="3100" b="1"/>
              <a:t> de la </a:t>
            </a:r>
            <a:r>
              <a:rPr lang="nl-BE" sz="3100" b="1" err="1"/>
              <a:t>comida</a:t>
            </a:r>
            <a:r>
              <a:rPr lang="nl-BE" sz="3100" b="1"/>
              <a:t> es </a:t>
            </a:r>
            <a:r>
              <a:rPr lang="nl-BE" sz="3100" b="1" err="1"/>
              <a:t>muy</a:t>
            </a:r>
            <a:r>
              <a:rPr lang="nl-BE" sz="3100" b="1"/>
              <a:t> importante  </a:t>
            </a:r>
            <a:r>
              <a:rPr lang="nl-BE" sz="3100" b="1" err="1"/>
              <a:t>disfrutar</a:t>
            </a:r>
            <a:r>
              <a:rPr lang="nl-BE" sz="3100" b="1"/>
              <a:t> de 2 </a:t>
            </a:r>
            <a:r>
              <a:rPr lang="nl-BE" sz="3100" b="1" err="1"/>
              <a:t>cosas</a:t>
            </a:r>
            <a:r>
              <a:rPr lang="nl-BE" sz="3100" b="1"/>
              <a:t> </a:t>
            </a:r>
            <a:r>
              <a:rPr lang="nl-BE" sz="3100" b="1" err="1"/>
              <a:t>más</a:t>
            </a:r>
            <a:r>
              <a:rPr lang="nl-BE" sz="3100" b="1"/>
              <a:t> : ?</a:t>
            </a:r>
          </a:p>
          <a:p>
            <a:endParaRPr lang="nl-BE"/>
          </a:p>
          <a:p>
            <a:endParaRPr lang="nl-BE"/>
          </a:p>
        </p:txBody>
      </p:sp>
      <p:pic>
        <p:nvPicPr>
          <p:cNvPr id="4098" name="Picture 2" descr="Gerelateerde afbeeldi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" r="382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940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BE" sz="3200" b="1"/>
              <a:t>7.Son ……………..</a:t>
            </a:r>
          </a:p>
        </p:txBody>
      </p:sp>
      <p:pic>
        <p:nvPicPr>
          <p:cNvPr id="8194" name="Picture 2" descr="Gerelateerde afbeeldi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" b="126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494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BE" sz="3200" b="1"/>
              <a:t>8. Son ……………..de </a:t>
            </a:r>
            <a:r>
              <a:rPr lang="nl-BE" sz="3200" b="1" err="1"/>
              <a:t>jamón</a:t>
            </a:r>
            <a:r>
              <a:rPr lang="nl-BE" sz="3200" b="1"/>
              <a:t> o de </a:t>
            </a:r>
            <a:r>
              <a:rPr lang="nl-BE" sz="3200" b="1" err="1"/>
              <a:t>pollo</a:t>
            </a:r>
            <a:r>
              <a:rPr lang="nl-BE" sz="3200" b="1"/>
              <a:t>, o de </a:t>
            </a:r>
            <a:r>
              <a:rPr lang="nl-BE" sz="3200" b="1" err="1"/>
              <a:t>bacalao</a:t>
            </a:r>
            <a:endParaRPr lang="nl-BE" sz="3200" b="1"/>
          </a:p>
        </p:txBody>
      </p:sp>
      <p:pic>
        <p:nvPicPr>
          <p:cNvPr id="12290" name="Picture 2" descr="Gerelateerde afbeeldi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991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sz="3200" b="1"/>
              <a:t>9. </a:t>
            </a:r>
            <a:r>
              <a:rPr lang="nl-BE" sz="3200" b="1" err="1"/>
              <a:t>Completa</a:t>
            </a:r>
            <a:r>
              <a:rPr lang="nl-BE" sz="3200" b="1"/>
              <a:t> : </a:t>
            </a:r>
            <a:r>
              <a:rPr lang="nl-BE" sz="3200" b="1" err="1"/>
              <a:t>jamón</a:t>
            </a:r>
            <a:r>
              <a:rPr lang="nl-BE" sz="3200" b="1"/>
              <a:t> ……………….    </a:t>
            </a:r>
            <a:r>
              <a:rPr lang="nl-BE" sz="2400" b="1"/>
              <a:t>(</a:t>
            </a:r>
            <a:r>
              <a:rPr lang="nl-BE" sz="2400" b="1" err="1"/>
              <a:t>varias</a:t>
            </a:r>
            <a:r>
              <a:rPr lang="nl-BE" sz="2400" b="1"/>
              <a:t> </a:t>
            </a:r>
            <a:r>
              <a:rPr lang="nl-BE" sz="2400" b="1" err="1"/>
              <a:t>posibilidades</a:t>
            </a:r>
            <a:r>
              <a:rPr lang="nl-BE" sz="2400" b="1"/>
              <a:t>, no es </a:t>
            </a:r>
            <a:r>
              <a:rPr lang="nl-BE" sz="2400" b="1" err="1"/>
              <a:t>pata</a:t>
            </a:r>
            <a:r>
              <a:rPr lang="nl-BE" sz="2400" b="1"/>
              <a:t> </a:t>
            </a:r>
            <a:r>
              <a:rPr lang="nl-BE" sz="2400" b="1" err="1"/>
              <a:t>negra</a:t>
            </a:r>
            <a:r>
              <a:rPr lang="nl-BE" sz="2400" b="1"/>
              <a:t>)</a:t>
            </a:r>
          </a:p>
        </p:txBody>
      </p:sp>
      <p:pic>
        <p:nvPicPr>
          <p:cNvPr id="13316" name="Picture 4" descr="Gerelateerde afbeeldi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" r="6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084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nl-BE" sz="2800" b="1"/>
              <a:t>10. </a:t>
            </a:r>
            <a:r>
              <a:rPr lang="nl-BE" sz="2800" b="1" err="1"/>
              <a:t>Queso</a:t>
            </a:r>
            <a:r>
              <a:rPr lang="nl-BE" sz="2800" b="1"/>
              <a:t> </a:t>
            </a:r>
            <a:r>
              <a:rPr lang="nl-BE" sz="2800" b="1" err="1"/>
              <a:t>típico</a:t>
            </a:r>
            <a:r>
              <a:rPr lang="nl-BE" sz="2800" b="1"/>
              <a:t> de </a:t>
            </a:r>
            <a:r>
              <a:rPr lang="nl-BE" sz="2800" b="1" err="1"/>
              <a:t>oveja</a:t>
            </a:r>
            <a:r>
              <a:rPr lang="nl-BE" sz="2800" b="1"/>
              <a:t>…………………</a:t>
            </a:r>
          </a:p>
          <a:p>
            <a:r>
              <a:rPr lang="nl-BE" sz="1800" b="1" err="1"/>
              <a:t>Ovejas</a:t>
            </a:r>
            <a:r>
              <a:rPr lang="nl-BE" sz="1800" b="1"/>
              <a:t> : ver </a:t>
            </a:r>
            <a:r>
              <a:rPr lang="nl-BE" sz="1800" b="1" err="1"/>
              <a:t>imágen</a:t>
            </a:r>
            <a:r>
              <a:rPr lang="nl-BE" sz="1800" b="1"/>
              <a:t> </a:t>
            </a:r>
            <a:r>
              <a:rPr lang="nl-BE" sz="1800" b="1" err="1"/>
              <a:t>siguiente</a:t>
            </a:r>
            <a:endParaRPr lang="nl-BE" sz="1900" b="1"/>
          </a:p>
        </p:txBody>
      </p:sp>
      <p:pic>
        <p:nvPicPr>
          <p:cNvPr id="17412" name="Picture 4" descr="Gerelateerde afbeeldi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6" r="563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112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beeldingsresultaat voor ovej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6712"/>
            <a:ext cx="5343525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801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BE" sz="3200" b="1"/>
              <a:t>11. Son : …………… de </a:t>
            </a:r>
            <a:r>
              <a:rPr lang="nl-BE" sz="3200" b="1" err="1"/>
              <a:t>padrón</a:t>
            </a:r>
            <a:endParaRPr lang="nl-BE" sz="3200" b="1"/>
          </a:p>
        </p:txBody>
      </p:sp>
      <p:pic>
        <p:nvPicPr>
          <p:cNvPr id="34818" name="Picture 2" descr="Gerelateerde afbeeldi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5" r="659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079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/>
              <a:t>12 . Es </a:t>
            </a:r>
            <a:r>
              <a:rPr lang="nl-BE" err="1"/>
              <a:t>una</a:t>
            </a:r>
            <a:r>
              <a:rPr lang="nl-BE"/>
              <a:t> </a:t>
            </a:r>
            <a:r>
              <a:rPr lang="nl-BE" err="1"/>
              <a:t>sopa</a:t>
            </a:r>
            <a:r>
              <a:rPr lang="nl-BE"/>
              <a:t> </a:t>
            </a:r>
            <a:r>
              <a:rPr lang="nl-BE" err="1"/>
              <a:t>fría</a:t>
            </a:r>
            <a:r>
              <a:rPr lang="nl-BE"/>
              <a:t> : ----------------</a:t>
            </a:r>
            <a:br>
              <a:rPr lang="nl-BE"/>
            </a:b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</p:txBody>
      </p:sp>
      <p:pic>
        <p:nvPicPr>
          <p:cNvPr id="2050" name="Picture 2" descr="Afbeeldingsresultaat voor gazpac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75031"/>
            <a:ext cx="5400600" cy="337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839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/>
              <a:t>13. Son </a:t>
            </a:r>
            <a:r>
              <a:rPr lang="nl-BE" err="1"/>
              <a:t>aros</a:t>
            </a:r>
            <a:r>
              <a:rPr lang="nl-BE"/>
              <a:t> </a:t>
            </a:r>
            <a:r>
              <a:rPr lang="nl-BE" err="1"/>
              <a:t>fritos</a:t>
            </a:r>
            <a:r>
              <a:rPr lang="nl-BE"/>
              <a:t> de </a:t>
            </a:r>
            <a:r>
              <a:rPr lang="nl-BE" err="1"/>
              <a:t>pulpo</a:t>
            </a:r>
            <a:r>
              <a:rPr lang="nl-BE"/>
              <a:t> :</a:t>
            </a:r>
            <a:br>
              <a:rPr lang="nl-BE"/>
            </a:br>
            <a:r>
              <a:rPr lang="nl-BE"/>
              <a:t>--------------- a la </a:t>
            </a:r>
            <a:r>
              <a:rPr lang="nl-BE" err="1"/>
              <a:t>romana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  <a:p>
            <a:endParaRPr lang="nl-BE"/>
          </a:p>
          <a:p>
            <a:endParaRPr lang="nl-BE"/>
          </a:p>
        </p:txBody>
      </p:sp>
      <p:pic>
        <p:nvPicPr>
          <p:cNvPr id="1026" name="Picture 2" descr="Afbeeldingsresultaat voor calama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714375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627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403648" y="4581128"/>
            <a:ext cx="5616624" cy="1512168"/>
          </a:xfrm>
        </p:spPr>
        <p:txBody>
          <a:bodyPr>
            <a:normAutofit fontScale="90000"/>
          </a:bodyPr>
          <a:lstStyle/>
          <a:p>
            <a:r>
              <a:rPr lang="nl-BE" sz="2800"/>
              <a:t>14. Son : 	a) </a:t>
            </a:r>
            <a:r>
              <a:rPr lang="nl-BE" sz="2800" err="1"/>
              <a:t>chipichipis</a:t>
            </a:r>
            <a:r>
              <a:rPr lang="nl-BE" sz="2800"/>
              <a:t> </a:t>
            </a:r>
            <a:r>
              <a:rPr lang="nl-BE" sz="2800" err="1"/>
              <a:t>fritos</a:t>
            </a:r>
            <a:br>
              <a:rPr lang="nl-BE" sz="2800"/>
            </a:br>
            <a:r>
              <a:rPr lang="nl-BE" sz="2800"/>
              <a:t>		b) </a:t>
            </a:r>
            <a:r>
              <a:rPr lang="nl-BE" sz="2800" err="1"/>
              <a:t>chipirones</a:t>
            </a:r>
            <a:r>
              <a:rPr lang="nl-BE" sz="2800"/>
              <a:t> </a:t>
            </a:r>
            <a:r>
              <a:rPr lang="nl-BE" sz="2800" err="1"/>
              <a:t>fritos</a:t>
            </a:r>
            <a:br>
              <a:rPr lang="nl-BE" sz="2800"/>
            </a:br>
            <a:r>
              <a:rPr lang="nl-BE" sz="2800"/>
              <a:t>		c) </a:t>
            </a:r>
            <a:r>
              <a:rPr lang="nl-BE" sz="2800" err="1"/>
              <a:t>chipendales</a:t>
            </a:r>
            <a:r>
              <a:rPr lang="nl-BE" sz="2800"/>
              <a:t> </a:t>
            </a:r>
            <a:r>
              <a:rPr lang="nl-BE" sz="2800" err="1"/>
              <a:t>fritos</a:t>
            </a:r>
            <a:br>
              <a:rPr lang="nl-BE" sz="2800"/>
            </a:br>
            <a:r>
              <a:rPr lang="nl-BE" sz="2800"/>
              <a:t>		d) </a:t>
            </a:r>
            <a:r>
              <a:rPr lang="nl-BE" sz="2800" err="1"/>
              <a:t>chipojos</a:t>
            </a:r>
            <a:r>
              <a:rPr lang="nl-BE" sz="2800"/>
              <a:t> </a:t>
            </a:r>
            <a:r>
              <a:rPr lang="nl-BE" sz="2800" err="1"/>
              <a:t>fritos</a:t>
            </a:r>
            <a:endParaRPr lang="nl-BE" sz="280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BE"/>
          </a:p>
          <a:p>
            <a:endParaRPr lang="nl-BE"/>
          </a:p>
          <a:p>
            <a:endParaRPr lang="nl-BE"/>
          </a:p>
        </p:txBody>
      </p:sp>
      <p:pic>
        <p:nvPicPr>
          <p:cNvPr id="1026" name="Picture 2" descr="Gerelateerde afbeeldi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" r="64"/>
          <a:stretch>
            <a:fillRect/>
          </a:stretch>
        </p:blipFill>
        <p:spPr bwMode="auto">
          <a:xfrm>
            <a:off x="1547664" y="404664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4000"/>
              <a:t>15. Es ………. a la </a:t>
            </a:r>
            <a:r>
              <a:rPr lang="nl-BE" sz="4000" err="1"/>
              <a:t>plancha</a:t>
            </a:r>
            <a:endParaRPr lang="nl-BE" sz="400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</p:txBody>
      </p:sp>
      <p:pic>
        <p:nvPicPr>
          <p:cNvPr id="2050" name="Picture 2" descr="http://1.bp.blogspot.com/-2ydLtRNVQMw/Tv2beQ0gBoI/AAAAAAAACCs/B1E_KM_rIuE/s200/Sepia%2Ba%2Bla%2Bplanch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r="233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nl-BE" sz="2800" b="1"/>
              <a:t>2. </a:t>
            </a:r>
            <a:r>
              <a:rPr lang="nl-BE" sz="2800" b="1" err="1"/>
              <a:t>Esta</a:t>
            </a:r>
            <a:r>
              <a:rPr lang="nl-BE" sz="2800" b="1"/>
              <a:t> bodega es </a:t>
            </a:r>
            <a:r>
              <a:rPr lang="nl-BE" sz="2800" b="1" err="1"/>
              <a:t>un</a:t>
            </a:r>
            <a:r>
              <a:rPr lang="nl-BE" sz="2800" b="1"/>
              <a:t> bar de tapas </a:t>
            </a:r>
            <a:r>
              <a:rPr lang="nl-BE" sz="2800" b="1" err="1"/>
              <a:t>muy</a:t>
            </a:r>
            <a:r>
              <a:rPr lang="nl-BE" sz="2800" b="1"/>
              <a:t> </a:t>
            </a:r>
            <a:r>
              <a:rPr lang="nl-BE" sz="2800" b="1" err="1"/>
              <a:t>popular</a:t>
            </a:r>
            <a:r>
              <a:rPr lang="nl-BE" sz="2800" b="1"/>
              <a:t> en …………… (</a:t>
            </a:r>
            <a:r>
              <a:rPr lang="nl-BE" sz="2800" b="1" err="1"/>
              <a:t>ciudad</a:t>
            </a:r>
            <a:r>
              <a:rPr lang="nl-BE" sz="2800" b="1"/>
              <a:t>?) Las </a:t>
            </a:r>
            <a:r>
              <a:rPr lang="nl-BE" sz="2800" b="1" err="1"/>
              <a:t>imágenes</a:t>
            </a:r>
            <a:r>
              <a:rPr lang="nl-BE" sz="2800" b="1"/>
              <a:t> </a:t>
            </a:r>
            <a:r>
              <a:rPr lang="nl-BE" sz="2800" b="1" err="1"/>
              <a:t>siguientes</a:t>
            </a:r>
            <a:r>
              <a:rPr lang="nl-BE" sz="2800" b="1"/>
              <a:t> </a:t>
            </a:r>
            <a:r>
              <a:rPr lang="nl-BE" sz="2800" b="1" err="1"/>
              <a:t>pueden</a:t>
            </a:r>
            <a:r>
              <a:rPr lang="nl-BE" sz="2800" b="1"/>
              <a:t> dar </a:t>
            </a:r>
            <a:r>
              <a:rPr lang="nl-BE" sz="2800" b="1" err="1"/>
              <a:t>una</a:t>
            </a:r>
            <a:r>
              <a:rPr lang="nl-BE" sz="2800" b="1"/>
              <a:t> </a:t>
            </a:r>
            <a:r>
              <a:rPr lang="nl-BE" sz="2800" b="1" err="1"/>
              <a:t>idea</a:t>
            </a:r>
            <a:r>
              <a:rPr lang="nl-BE" sz="2800" b="1"/>
              <a:t>.</a:t>
            </a:r>
          </a:p>
        </p:txBody>
      </p:sp>
      <p:pic>
        <p:nvPicPr>
          <p:cNvPr id="26626" name="Picture 2" descr="Gerelateerde afbeeldi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" r="220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692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BE" sz="3200" b="1"/>
              <a:t>16. Son : ………………. al </a:t>
            </a:r>
            <a:r>
              <a:rPr lang="nl-BE" sz="3200" b="1" err="1"/>
              <a:t>vapor</a:t>
            </a:r>
            <a:endParaRPr lang="nl-BE" sz="3200" b="1"/>
          </a:p>
        </p:txBody>
      </p:sp>
      <p:pic>
        <p:nvPicPr>
          <p:cNvPr id="22530" name="Picture 2" descr="Gerelateerde afbeeldi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" r="6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385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sz="2800" b="1"/>
              <a:t>17. Son …………. : </a:t>
            </a:r>
            <a:r>
              <a:rPr lang="nl-BE" sz="2800" b="1" err="1"/>
              <a:t>pequeñas</a:t>
            </a:r>
            <a:r>
              <a:rPr lang="nl-BE" sz="2800" b="1"/>
              <a:t> </a:t>
            </a:r>
            <a:r>
              <a:rPr lang="nl-BE" sz="2800" b="1" err="1"/>
              <a:t>bolas</a:t>
            </a:r>
            <a:r>
              <a:rPr lang="nl-BE" sz="2800" b="1"/>
              <a:t> de carne </a:t>
            </a:r>
            <a:r>
              <a:rPr lang="nl-BE" sz="2800" b="1" err="1"/>
              <a:t>picada</a:t>
            </a:r>
            <a:r>
              <a:rPr lang="nl-BE" sz="2800" b="1"/>
              <a:t> en salsa de </a:t>
            </a:r>
            <a:r>
              <a:rPr lang="nl-BE" sz="2800" b="1" err="1"/>
              <a:t>tomate</a:t>
            </a:r>
            <a:r>
              <a:rPr lang="nl-BE" sz="2800" b="1"/>
              <a:t>.</a:t>
            </a:r>
          </a:p>
        </p:txBody>
      </p:sp>
      <p:pic>
        <p:nvPicPr>
          <p:cNvPr id="3074" name="Picture 2" descr="Gerelateerde afbeeldi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" b="232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943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humbs.ifood.tv/files/images/food/tortilla-espanola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24744"/>
            <a:ext cx="6384000" cy="478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7102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200"/>
              <a:t>19. …………. </a:t>
            </a:r>
            <a:r>
              <a:rPr lang="nl-BE" sz="3200" err="1"/>
              <a:t>estrellados</a:t>
            </a:r>
            <a:endParaRPr lang="nl-BE" sz="320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BE" sz="2000" b="1" err="1"/>
              <a:t>Freír</a:t>
            </a:r>
            <a:r>
              <a:rPr lang="nl-BE" sz="2000" b="1"/>
              <a:t> </a:t>
            </a:r>
            <a:r>
              <a:rPr lang="nl-BE" sz="2000" b="1" err="1"/>
              <a:t>unos</a:t>
            </a:r>
            <a:r>
              <a:rPr lang="nl-BE" sz="2000" b="1"/>
              <a:t> </a:t>
            </a:r>
            <a:r>
              <a:rPr lang="nl-BE" sz="2000" b="1" err="1"/>
              <a:t>trozos</a:t>
            </a:r>
            <a:r>
              <a:rPr lang="nl-BE" sz="2000" b="1"/>
              <a:t> de </a:t>
            </a:r>
            <a:r>
              <a:rPr lang="nl-BE" sz="2000" b="1" err="1"/>
              <a:t>patatas</a:t>
            </a:r>
            <a:r>
              <a:rPr lang="nl-BE" sz="2000" b="1"/>
              <a:t> y al </a:t>
            </a:r>
            <a:r>
              <a:rPr lang="nl-BE" sz="2000" b="1" err="1"/>
              <a:t>final</a:t>
            </a:r>
            <a:r>
              <a:rPr lang="nl-BE" sz="2000" b="1"/>
              <a:t> </a:t>
            </a:r>
            <a:r>
              <a:rPr lang="nl-BE" sz="2000" b="1" err="1"/>
              <a:t>añadir</a:t>
            </a:r>
            <a:r>
              <a:rPr lang="nl-BE" sz="2000" b="1"/>
              <a:t> ………. La </a:t>
            </a:r>
            <a:r>
              <a:rPr lang="nl-BE" sz="2000" b="1" err="1"/>
              <a:t>yema</a:t>
            </a:r>
            <a:r>
              <a:rPr lang="nl-BE" sz="2000" b="1"/>
              <a:t>  </a:t>
            </a:r>
            <a:r>
              <a:rPr lang="nl-BE" sz="2000" b="1" err="1"/>
              <a:t>tiene</a:t>
            </a:r>
            <a:r>
              <a:rPr lang="nl-BE" sz="2000" b="1"/>
              <a:t> que </a:t>
            </a:r>
            <a:r>
              <a:rPr lang="nl-BE" sz="2000" b="1" err="1"/>
              <a:t>estar</a:t>
            </a:r>
            <a:r>
              <a:rPr lang="nl-BE" sz="2000" b="1"/>
              <a:t> </a:t>
            </a:r>
            <a:r>
              <a:rPr lang="nl-BE" sz="2000" b="1" err="1"/>
              <a:t>todavía</a:t>
            </a:r>
            <a:r>
              <a:rPr lang="nl-BE" sz="2000" b="1"/>
              <a:t> líquida.</a:t>
            </a:r>
          </a:p>
        </p:txBody>
      </p:sp>
      <p:pic>
        <p:nvPicPr>
          <p:cNvPr id="1026" name="Picture 2" descr="https://2.bp.blogspot.com/-mk2Vp8Nq8yc/Vv_BFNIzqGI/AAAAAAAACGc/8ZpthVgzvC4nrDnmCLNnSEWvAIRINFj3g/s00/estrellados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0" b="1076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694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BE" sz="3200" b="1"/>
              <a:t>20. Son………….. a la </a:t>
            </a:r>
            <a:r>
              <a:rPr lang="nl-BE" sz="3200" b="1" err="1"/>
              <a:t>plancha</a:t>
            </a:r>
            <a:endParaRPr lang="nl-BE" sz="3200" b="1"/>
          </a:p>
        </p:txBody>
      </p:sp>
      <p:pic>
        <p:nvPicPr>
          <p:cNvPr id="3074" name="Picture 2" descr="Gerelateerde afbeeldi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6" r="563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044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200"/>
              <a:t>21. Son : …………….de </a:t>
            </a:r>
            <a:r>
              <a:rPr lang="nl-BE" sz="3200" err="1"/>
              <a:t>atún</a:t>
            </a:r>
            <a:endParaRPr lang="nl-BE" sz="320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nl-BE" sz="2800" b="1"/>
          </a:p>
        </p:txBody>
      </p:sp>
      <p:pic>
        <p:nvPicPr>
          <p:cNvPr id="4098" name="Picture 2" descr="Gerelateerde afbeeldi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6" r="563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6073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sz="2800" b="1"/>
              <a:t>O </a:t>
            </a:r>
            <a:r>
              <a:rPr lang="nl-BE" sz="2800" b="1" err="1"/>
              <a:t>una</a:t>
            </a:r>
            <a:r>
              <a:rPr lang="nl-BE" sz="2800" b="1"/>
              <a:t> grande, para </a:t>
            </a:r>
            <a:r>
              <a:rPr lang="nl-BE" sz="2800" b="1" err="1"/>
              <a:t>preparar</a:t>
            </a:r>
            <a:r>
              <a:rPr lang="nl-BE" sz="2800" b="1"/>
              <a:t> en </a:t>
            </a:r>
            <a:r>
              <a:rPr lang="nl-BE" sz="2800" b="1" err="1"/>
              <a:t>casa</a:t>
            </a:r>
            <a:r>
              <a:rPr lang="nl-BE" sz="2800" b="1"/>
              <a:t> (</a:t>
            </a:r>
            <a:r>
              <a:rPr lang="nl-BE" sz="2800" b="1" err="1"/>
              <a:t>hojaldre</a:t>
            </a:r>
            <a:r>
              <a:rPr lang="nl-BE" sz="2800" b="1"/>
              <a:t> + </a:t>
            </a:r>
            <a:r>
              <a:rPr lang="nl-BE" sz="2800" b="1" err="1"/>
              <a:t>relleno</a:t>
            </a:r>
            <a:r>
              <a:rPr lang="nl-BE" sz="2800" b="1"/>
              <a:t>)</a:t>
            </a:r>
          </a:p>
        </p:txBody>
      </p:sp>
      <p:pic>
        <p:nvPicPr>
          <p:cNvPr id="5122" name="Picture 2" descr="Gerelateerde afbeeldi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" r="6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7034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146" name="Picture 2" descr="Gerelateerde afbeeldi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10000"/>
          <a:stretch>
            <a:fillRect/>
          </a:stretch>
        </p:blipFill>
        <p:spPr bwMode="auto">
          <a:xfrm>
            <a:off x="1763688" y="692696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6910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BE" sz="3200" b="1"/>
              <a:t>22. </a:t>
            </a:r>
            <a:r>
              <a:rPr lang="nl-BE" sz="3200" b="1" err="1"/>
              <a:t>Champiñones</a:t>
            </a:r>
            <a:r>
              <a:rPr lang="nl-BE" sz="3200" b="1"/>
              <a:t> al ………..</a:t>
            </a:r>
          </a:p>
        </p:txBody>
      </p:sp>
      <p:pic>
        <p:nvPicPr>
          <p:cNvPr id="15362" name="Picture 2" descr="Gerelateerde afbeeldi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7" r="579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7566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BE" sz="3200" b="1"/>
              <a:t>23. Es……….. (</a:t>
            </a:r>
            <a:r>
              <a:rPr lang="nl-BE" sz="3200" b="1" err="1"/>
              <a:t>preparado</a:t>
            </a:r>
            <a:r>
              <a:rPr lang="nl-BE" sz="3200" b="1"/>
              <a:t> de la </a:t>
            </a:r>
            <a:r>
              <a:rPr lang="nl-BE" sz="3200" b="1" err="1"/>
              <a:t>misma</a:t>
            </a:r>
            <a:r>
              <a:rPr lang="nl-BE" sz="3200" b="1"/>
              <a:t> </a:t>
            </a:r>
            <a:r>
              <a:rPr lang="nl-BE" sz="3200" b="1" err="1"/>
              <a:t>manera</a:t>
            </a:r>
            <a:r>
              <a:rPr lang="nl-BE" sz="3200" b="1"/>
              <a:t> que </a:t>
            </a:r>
            <a:r>
              <a:rPr lang="nl-BE" sz="3200" b="1" err="1"/>
              <a:t>imágen</a:t>
            </a:r>
            <a:r>
              <a:rPr lang="nl-BE" sz="3200" b="1"/>
              <a:t> </a:t>
            </a:r>
            <a:r>
              <a:rPr lang="nl-BE" sz="3200" b="1" err="1"/>
              <a:t>anterior</a:t>
            </a:r>
            <a:r>
              <a:rPr lang="nl-BE" sz="3200" b="1"/>
              <a:t>)</a:t>
            </a:r>
          </a:p>
        </p:txBody>
      </p:sp>
      <p:pic>
        <p:nvPicPr>
          <p:cNvPr id="16386" name="Picture 2" descr="Gerelateerde afbeeldi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6" r="563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962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122" name="Picture 2" descr="Gerelateerde afbeeldi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" r="6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3519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BE" sz="3200" b="1"/>
              <a:t>24. Se </a:t>
            </a:r>
            <a:r>
              <a:rPr lang="nl-BE" sz="3200" b="1" err="1"/>
              <a:t>utiliza</a:t>
            </a:r>
            <a:r>
              <a:rPr lang="nl-BE" sz="3200" b="1"/>
              <a:t> </a:t>
            </a:r>
            <a:r>
              <a:rPr lang="nl-BE" sz="3200" b="1" err="1"/>
              <a:t>mucho</a:t>
            </a:r>
            <a:r>
              <a:rPr lang="nl-BE" sz="3200" b="1"/>
              <a:t> para </a:t>
            </a:r>
            <a:r>
              <a:rPr lang="nl-BE" sz="3200" b="1" err="1"/>
              <a:t>sazonar</a:t>
            </a:r>
            <a:r>
              <a:rPr lang="nl-BE" sz="3200" b="1"/>
              <a:t> tapas </a:t>
            </a:r>
            <a:r>
              <a:rPr lang="nl-BE" sz="3200" b="1" err="1"/>
              <a:t>calientes</a:t>
            </a:r>
            <a:r>
              <a:rPr lang="nl-BE" sz="3200" b="1"/>
              <a:t> y </a:t>
            </a:r>
            <a:r>
              <a:rPr lang="nl-BE" sz="3200" b="1" err="1"/>
              <a:t>platos</a:t>
            </a:r>
            <a:r>
              <a:rPr lang="nl-BE" sz="3200" b="1"/>
              <a:t>.  ¿Qué es? </a:t>
            </a:r>
          </a:p>
        </p:txBody>
      </p:sp>
      <p:pic>
        <p:nvPicPr>
          <p:cNvPr id="1026" name="Picture 2" descr="Gerelateerde afbeeldi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9106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400"/>
              <a:t>25. </a:t>
            </a:r>
            <a:r>
              <a:rPr lang="nl-BE" sz="2200" err="1"/>
              <a:t>Además</a:t>
            </a:r>
            <a:r>
              <a:rPr lang="nl-BE" sz="2200"/>
              <a:t> de los </a:t>
            </a:r>
            <a:r>
              <a:rPr lang="nl-BE" sz="2200" err="1"/>
              <a:t>ingredientes</a:t>
            </a:r>
            <a:r>
              <a:rPr lang="nl-BE" sz="2200"/>
              <a:t> que </a:t>
            </a:r>
            <a:r>
              <a:rPr lang="nl-BE" sz="2200" err="1"/>
              <a:t>vemos</a:t>
            </a:r>
            <a:r>
              <a:rPr lang="nl-BE" sz="2200"/>
              <a:t> :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nl-BE" sz="1800" b="1"/>
              <a:t>¿Qué </a:t>
            </a:r>
            <a:r>
              <a:rPr lang="nl-BE" sz="1800" b="1" err="1"/>
              <a:t>ingrediente</a:t>
            </a:r>
            <a:r>
              <a:rPr lang="nl-BE" sz="1800" b="1"/>
              <a:t> </a:t>
            </a:r>
            <a:r>
              <a:rPr lang="nl-BE" sz="1800" b="1" err="1"/>
              <a:t>principal</a:t>
            </a:r>
            <a:r>
              <a:rPr lang="nl-BE" sz="1800" b="1"/>
              <a:t> </a:t>
            </a:r>
            <a:r>
              <a:rPr lang="nl-BE" sz="1800" b="1" err="1"/>
              <a:t>determina</a:t>
            </a:r>
            <a:r>
              <a:rPr lang="nl-BE" sz="1800" b="1"/>
              <a:t> el </a:t>
            </a:r>
            <a:r>
              <a:rPr lang="nl-BE" sz="1800" b="1" err="1"/>
              <a:t>sabor</a:t>
            </a:r>
            <a:r>
              <a:rPr lang="nl-BE" sz="1800" b="1"/>
              <a:t> y la </a:t>
            </a:r>
            <a:r>
              <a:rPr lang="nl-BE" sz="1800" b="1" err="1"/>
              <a:t>calidad</a:t>
            </a:r>
            <a:r>
              <a:rPr lang="nl-BE" sz="1800" b="1"/>
              <a:t> de </a:t>
            </a:r>
            <a:r>
              <a:rPr lang="nl-BE" sz="1800" b="1" err="1"/>
              <a:t>una</a:t>
            </a:r>
            <a:r>
              <a:rPr lang="nl-BE" sz="1800" b="1"/>
              <a:t> paella no </a:t>
            </a:r>
            <a:r>
              <a:rPr lang="nl-BE" sz="1800" b="1" err="1"/>
              <a:t>demasiado</a:t>
            </a:r>
            <a:r>
              <a:rPr lang="nl-BE" sz="1800" b="1"/>
              <a:t> </a:t>
            </a:r>
            <a:r>
              <a:rPr lang="nl-BE" sz="1800" b="1" err="1"/>
              <a:t>seca</a:t>
            </a:r>
            <a:r>
              <a:rPr lang="nl-BE" sz="1800" b="1"/>
              <a:t> </a:t>
            </a:r>
            <a:r>
              <a:rPr lang="nl-BE" sz="1800" b="1" err="1"/>
              <a:t>pero</a:t>
            </a:r>
            <a:r>
              <a:rPr lang="nl-BE" sz="1800" b="1"/>
              <a:t> </a:t>
            </a:r>
            <a:r>
              <a:rPr lang="nl-BE" sz="1800" b="1" err="1"/>
              <a:t>buenísima</a:t>
            </a:r>
            <a:r>
              <a:rPr lang="nl-BE" sz="1800" b="1"/>
              <a:t> ?</a:t>
            </a:r>
          </a:p>
        </p:txBody>
      </p:sp>
      <p:pic>
        <p:nvPicPr>
          <p:cNvPr id="7170" name="Picture 2" descr="Gerelateerde afbeeldi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1" r="845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6159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5884122" cy="456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0667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BE" sz="2800" b="1"/>
              <a:t>26.¿Cómo se </a:t>
            </a:r>
            <a:r>
              <a:rPr lang="nl-BE" sz="2800" b="1" err="1"/>
              <a:t>llamas</a:t>
            </a:r>
            <a:r>
              <a:rPr lang="nl-BE" sz="2800" b="1"/>
              <a:t> </a:t>
            </a:r>
            <a:r>
              <a:rPr lang="nl-BE" sz="2800" b="1" err="1"/>
              <a:t>estas</a:t>
            </a:r>
            <a:r>
              <a:rPr lang="nl-BE" sz="2800" b="1"/>
              <a:t> </a:t>
            </a:r>
            <a:r>
              <a:rPr lang="nl-BE" sz="2800" b="1" err="1"/>
              <a:t>patatas</a:t>
            </a:r>
            <a:r>
              <a:rPr lang="nl-BE" sz="2800" b="1"/>
              <a:t>?</a:t>
            </a:r>
          </a:p>
          <a:p>
            <a:r>
              <a:rPr lang="nl-BE" sz="2800" b="1"/>
              <a:t>Es </a:t>
            </a:r>
            <a:r>
              <a:rPr lang="nl-BE" sz="2800" b="1" err="1"/>
              <a:t>una</a:t>
            </a:r>
            <a:r>
              <a:rPr lang="nl-BE" sz="2800" b="1"/>
              <a:t> </a:t>
            </a:r>
            <a:r>
              <a:rPr lang="nl-BE" sz="2800" b="1" err="1"/>
              <a:t>especialidad</a:t>
            </a:r>
            <a:r>
              <a:rPr lang="nl-BE" sz="2800" b="1"/>
              <a:t> de las </a:t>
            </a:r>
            <a:r>
              <a:rPr lang="nl-BE" sz="2800" b="1" err="1"/>
              <a:t>islas</a:t>
            </a:r>
            <a:r>
              <a:rPr lang="nl-BE" sz="2800" b="1"/>
              <a:t> </a:t>
            </a:r>
            <a:r>
              <a:rPr lang="nl-BE" sz="2800" b="1" err="1"/>
              <a:t>canarias</a:t>
            </a:r>
            <a:endParaRPr lang="nl-BE" sz="2800" b="1"/>
          </a:p>
        </p:txBody>
      </p:sp>
      <p:pic>
        <p:nvPicPr>
          <p:cNvPr id="2050" name="Picture 2" descr="Gerelateerde afbeeldi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28" b="1902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9596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22" y="692696"/>
            <a:ext cx="657181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200"/>
              <a:t>27. Es ……….. de </a:t>
            </a:r>
            <a:r>
              <a:rPr lang="nl-BE" sz="3200" err="1"/>
              <a:t>pescado</a:t>
            </a:r>
            <a:endParaRPr lang="nl-BE" sz="320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BE" sz="2000" b="1"/>
              <a:t>…….se </a:t>
            </a:r>
            <a:r>
              <a:rPr lang="nl-BE" sz="2000" b="1" err="1"/>
              <a:t>puede</a:t>
            </a:r>
            <a:r>
              <a:rPr lang="nl-BE" sz="2000" b="1"/>
              <a:t> </a:t>
            </a:r>
            <a:r>
              <a:rPr lang="nl-BE" sz="2000" b="1" err="1"/>
              <a:t>comparar</a:t>
            </a:r>
            <a:r>
              <a:rPr lang="nl-BE" sz="2000" b="1"/>
              <a:t> con </a:t>
            </a:r>
            <a:r>
              <a:rPr lang="nl-BE" sz="2000" b="1" err="1"/>
              <a:t>una</a:t>
            </a:r>
            <a:r>
              <a:rPr lang="nl-BE" sz="2000" b="1"/>
              <a:t> </a:t>
            </a:r>
            <a:r>
              <a:rPr lang="nl-BE" sz="2000" b="1" err="1"/>
              <a:t>sopa</a:t>
            </a:r>
            <a:r>
              <a:rPr lang="nl-BE" sz="2000" b="1"/>
              <a:t> “bouillabaisse” : </a:t>
            </a:r>
            <a:r>
              <a:rPr lang="nl-BE" sz="2000" b="1" err="1"/>
              <a:t>una</a:t>
            </a:r>
            <a:r>
              <a:rPr lang="nl-BE" sz="2000" b="1"/>
              <a:t> </a:t>
            </a:r>
            <a:r>
              <a:rPr lang="nl-BE" sz="2000" b="1" err="1"/>
              <a:t>bullabesa</a:t>
            </a:r>
            <a:endParaRPr lang="nl-BE" sz="2000" b="1"/>
          </a:p>
        </p:txBody>
      </p:sp>
    </p:spTree>
    <p:extLst>
      <p:ext uri="{BB962C8B-B14F-4D97-AF65-F5344CB8AC3E}">
        <p14:creationId xmlns:p14="http://schemas.microsoft.com/office/powerpoint/2010/main" val="30446915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200"/>
              <a:t>28………… con carne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idx="1"/>
          </p:nvPr>
        </p:nvSpPr>
        <p:spPr/>
      </p:sp>
      <p:pic>
        <p:nvPicPr>
          <p:cNvPr id="10244" name="Picture 4" descr="https://upload.wikimedia.org/wikipedia/commons/thumb/5/50/Bowl_of_chili.jpg/1024px-Bowl_of_chi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0688"/>
            <a:ext cx="5616624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8704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nl-BE" sz="320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BE" sz="3200" b="1"/>
              <a:t>29.¿Cómo se </a:t>
            </a:r>
            <a:r>
              <a:rPr lang="nl-BE" sz="3200" b="1" err="1"/>
              <a:t>llaman</a:t>
            </a:r>
            <a:r>
              <a:rPr lang="nl-BE" sz="3200" b="1"/>
              <a:t> </a:t>
            </a:r>
            <a:r>
              <a:rPr lang="nl-BE" sz="3200" b="1" err="1"/>
              <a:t>estas</a:t>
            </a:r>
            <a:r>
              <a:rPr lang="nl-BE" sz="3200" b="1"/>
              <a:t> </a:t>
            </a:r>
            <a:r>
              <a:rPr lang="nl-BE" sz="3200" b="1" err="1"/>
              <a:t>típicas</a:t>
            </a:r>
            <a:r>
              <a:rPr lang="nl-BE" sz="3200" b="1"/>
              <a:t> tapas </a:t>
            </a:r>
            <a:r>
              <a:rPr lang="nl-BE" sz="3200" b="1" err="1"/>
              <a:t>bascas</a:t>
            </a:r>
            <a:r>
              <a:rPr lang="nl-BE" sz="3200" b="1"/>
              <a:t>?</a:t>
            </a:r>
          </a:p>
        </p:txBody>
      </p:sp>
      <p:pic>
        <p:nvPicPr>
          <p:cNvPr id="5" name="Tijdelijke aanduiding voor afbeelding 4" descr="Gerelateerde afbeelding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" r="539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16018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200" err="1"/>
              <a:t>Un</a:t>
            </a:r>
            <a:r>
              <a:rPr lang="nl-BE" sz="3200"/>
              <a:t> bar de ……….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BE" sz="3200" b="1"/>
              <a:t>30.¿Qué se </a:t>
            </a:r>
            <a:r>
              <a:rPr lang="nl-BE" sz="3200" b="1" err="1"/>
              <a:t>hace</a:t>
            </a:r>
            <a:r>
              <a:rPr lang="nl-BE" sz="3200" b="1"/>
              <a:t> para </a:t>
            </a:r>
            <a:r>
              <a:rPr lang="nl-BE" sz="3200" b="1" err="1"/>
              <a:t>hacer</a:t>
            </a:r>
            <a:r>
              <a:rPr lang="nl-BE" sz="3200" b="1"/>
              <a:t> la </a:t>
            </a:r>
            <a:r>
              <a:rPr lang="nl-BE" sz="3200" b="1" err="1"/>
              <a:t>cuenta</a:t>
            </a:r>
            <a:r>
              <a:rPr lang="nl-BE" sz="3200" b="1"/>
              <a:t>?</a:t>
            </a:r>
          </a:p>
        </p:txBody>
      </p:sp>
      <p:pic>
        <p:nvPicPr>
          <p:cNvPr id="5" name="Tijdelijke aanduiding voor afbeelding 4" descr="Gerelateerde afbeelding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6" r="563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17376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24578" name="Picture 2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348880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erelateerde afbeeldi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4" r="4244"/>
          <a:stretch>
            <a:fillRect/>
          </a:stretch>
        </p:blipFill>
        <p:spPr bwMode="auto">
          <a:xfrm>
            <a:off x="1908175" y="69215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3236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sz="2800" b="1"/>
              <a:t>31.¿Cuál es el </a:t>
            </a:r>
            <a:r>
              <a:rPr lang="nl-BE" sz="2800" b="1" err="1"/>
              <a:t>ingrediente</a:t>
            </a:r>
            <a:r>
              <a:rPr lang="nl-BE" sz="2800" b="1"/>
              <a:t> </a:t>
            </a:r>
            <a:r>
              <a:rPr lang="nl-BE" sz="2800" b="1" err="1"/>
              <a:t>principal</a:t>
            </a:r>
            <a:r>
              <a:rPr lang="nl-BE" sz="2800" b="1"/>
              <a:t> de </a:t>
            </a:r>
            <a:r>
              <a:rPr lang="nl-BE" sz="2800" b="1" err="1"/>
              <a:t>esta</a:t>
            </a:r>
            <a:r>
              <a:rPr lang="nl-BE" sz="2800" b="1"/>
              <a:t> </a:t>
            </a:r>
            <a:r>
              <a:rPr lang="nl-BE" sz="2800" b="1" err="1"/>
              <a:t>crema</a:t>
            </a:r>
            <a:r>
              <a:rPr lang="nl-BE" sz="2800" b="1"/>
              <a:t> de </a:t>
            </a:r>
            <a:r>
              <a:rPr lang="nl-BE" sz="2800" b="1" err="1"/>
              <a:t>remolacha</a:t>
            </a:r>
            <a:r>
              <a:rPr lang="nl-BE" sz="2800" b="1"/>
              <a:t>?</a:t>
            </a:r>
          </a:p>
        </p:txBody>
      </p:sp>
      <p:pic>
        <p:nvPicPr>
          <p:cNvPr id="3076" name="Picture 4" descr="Gerelateerde afbeeldi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6" r="563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67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29698" name="Picture 2" descr="Gerelateerde afbeeldi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7" r="446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4990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200" b="1"/>
              <a:t>32. ¿Qué </a:t>
            </a:r>
            <a:r>
              <a:rPr lang="nl-BE" sz="3200" b="1" err="1"/>
              <a:t>postre</a:t>
            </a:r>
            <a:r>
              <a:rPr lang="nl-BE" sz="3200" b="1"/>
              <a:t> es?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122" name="Picture 2" descr="http://www.laylita.com/recipes/wp-content/uploads/2009/03/crema-catalana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7500143" cy="500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200" b="1"/>
              <a:t>33.¿Cómo se </a:t>
            </a:r>
            <a:r>
              <a:rPr lang="nl-BE" sz="3200" b="1" err="1"/>
              <a:t>llama</a:t>
            </a:r>
            <a:r>
              <a:rPr lang="nl-BE" sz="3200" b="1"/>
              <a:t> </a:t>
            </a:r>
            <a:r>
              <a:rPr lang="nl-BE" sz="3200" b="1" err="1"/>
              <a:t>este</a:t>
            </a:r>
            <a:r>
              <a:rPr lang="nl-BE" sz="3200" b="1"/>
              <a:t> </a:t>
            </a:r>
            <a:r>
              <a:rPr lang="nl-BE" sz="3200" b="1" err="1"/>
              <a:t>postre</a:t>
            </a:r>
            <a:r>
              <a:rPr lang="nl-BE" sz="3200" b="1"/>
              <a:t> </a:t>
            </a:r>
            <a:r>
              <a:rPr lang="nl-BE" sz="3200" b="1" err="1"/>
              <a:t>típico</a:t>
            </a:r>
            <a:r>
              <a:rPr lang="nl-BE" sz="3200" b="1"/>
              <a:t> de </a:t>
            </a:r>
            <a:r>
              <a:rPr lang="nl-BE" sz="3200" b="1" err="1"/>
              <a:t>Galicia</a:t>
            </a:r>
            <a:r>
              <a:rPr lang="nl-BE" sz="3200" b="1"/>
              <a:t>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026" name="Picture 2" descr="http://t1.ftcdn.net/jpg/00/05/82/46/400_F_5824623_UWaWWtbBa1EKkfrCX8roeQubR5NpMww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268760"/>
            <a:ext cx="5952000" cy="446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200" b="1"/>
              <a:t>34. Es </a:t>
            </a:r>
            <a:r>
              <a:rPr lang="nl-BE" sz="3200" b="1" err="1"/>
              <a:t>una</a:t>
            </a:r>
            <a:r>
              <a:rPr lang="nl-BE" sz="3200" b="1"/>
              <a:t> </a:t>
            </a:r>
            <a:r>
              <a:rPr lang="nl-BE" sz="3200" b="1" err="1"/>
              <a:t>ensalada</a:t>
            </a:r>
            <a:r>
              <a:rPr lang="nl-BE" sz="3200" b="1"/>
              <a:t> o </a:t>
            </a:r>
            <a:r>
              <a:rPr lang="nl-BE" sz="3200" b="1" err="1"/>
              <a:t>una</a:t>
            </a:r>
            <a:r>
              <a:rPr lang="nl-BE" sz="3200" b="1"/>
              <a:t> …………….de </a:t>
            </a:r>
            <a:r>
              <a:rPr lang="nl-BE" sz="3200" b="1" err="1"/>
              <a:t>frutas</a:t>
            </a:r>
            <a:endParaRPr lang="nl-BE" sz="3200" b="1"/>
          </a:p>
        </p:txBody>
      </p:sp>
      <p:pic>
        <p:nvPicPr>
          <p:cNvPr id="5" name="Picture 2" descr="http://www.elclubdigital.com/foro/attachment.php?attachmentid=132088&amp;d=120144657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3215" y="1600200"/>
            <a:ext cx="671757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err="1"/>
              <a:t>Repaso</a:t>
            </a:r>
            <a:r>
              <a:rPr lang="nl-BE"/>
              <a:t> : ¿Qué tapas ha </a:t>
            </a:r>
            <a:r>
              <a:rPr lang="nl-BE" err="1"/>
              <a:t>comido</a:t>
            </a:r>
            <a:r>
              <a:rPr lang="nl-BE"/>
              <a:t> la </a:t>
            </a:r>
            <a:r>
              <a:rPr lang="nl-BE" err="1"/>
              <a:t>profesora</a:t>
            </a:r>
            <a:r>
              <a:rPr lang="nl-BE"/>
              <a:t> en </a:t>
            </a:r>
            <a:r>
              <a:rPr lang="nl-BE" err="1"/>
              <a:t>esta</a:t>
            </a:r>
            <a:r>
              <a:rPr lang="nl-BE"/>
              <a:t> </a:t>
            </a:r>
            <a:r>
              <a:rPr lang="nl-BE" err="1"/>
              <a:t>terraza</a:t>
            </a:r>
            <a:r>
              <a:rPr lang="nl-BE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034688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Ingrid\Pictures\2013-11-24 herfstvakantie 2013 tarragona\herfstvakantie 2013 tarragona 0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1653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¿A la </a:t>
            </a:r>
            <a:r>
              <a:rPr lang="nl-BE" err="1"/>
              <a:t>profesora</a:t>
            </a:r>
            <a:r>
              <a:rPr lang="nl-BE"/>
              <a:t> </a:t>
            </a:r>
            <a:r>
              <a:rPr lang="nl-BE" err="1"/>
              <a:t>le</a:t>
            </a:r>
            <a:r>
              <a:rPr lang="nl-BE"/>
              <a:t> </a:t>
            </a:r>
            <a:r>
              <a:rPr lang="nl-BE" err="1"/>
              <a:t>gustan</a:t>
            </a:r>
            <a:r>
              <a:rPr lang="nl-BE"/>
              <a:t> las tapas?</a:t>
            </a:r>
          </a:p>
        </p:txBody>
      </p:sp>
    </p:spTree>
    <p:extLst>
      <p:ext uri="{BB962C8B-B14F-4D97-AF65-F5344CB8AC3E}">
        <p14:creationId xmlns:p14="http://schemas.microsoft.com/office/powerpoint/2010/main" val="9476576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Ingrid\Pictures\2013-11-24 herfstvakantie 2013 tarragona\herfstvakantie 2013 tarragona 0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6633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nl-BE" sz="400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20482" name="Picture 2" descr="Gerelateerde afbeeldi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5" b="14925"/>
          <a:stretch>
            <a:fillRect/>
          </a:stretch>
        </p:blipFill>
        <p:spPr bwMode="auto">
          <a:xfrm>
            <a:off x="1835696" y="332656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984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nl-BE" sz="2000" b="1"/>
          </a:p>
        </p:txBody>
      </p:sp>
      <p:pic>
        <p:nvPicPr>
          <p:cNvPr id="30722" name="Picture 2" descr="Gerelateerde afbeeldi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" r="64"/>
          <a:stretch>
            <a:fillRect/>
          </a:stretch>
        </p:blipFill>
        <p:spPr bwMode="auto">
          <a:xfrm>
            <a:off x="540909" y="2564904"/>
            <a:ext cx="2755709" cy="206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Afbeeldingsresultaat voor bodega el pimpi firma antonio bander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61063"/>
            <a:ext cx="5007702" cy="257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erelateerde afbeeld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2686050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erelateerde afbeeld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265" y="2780928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059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1800"/>
              <a:t>3. *En </a:t>
            </a:r>
            <a:r>
              <a:rPr lang="nl-BE" sz="1800" err="1"/>
              <a:t>esta</a:t>
            </a:r>
            <a:r>
              <a:rPr lang="nl-BE" sz="1800"/>
              <a:t> </a:t>
            </a:r>
            <a:r>
              <a:rPr lang="nl-BE" sz="1800" err="1"/>
              <a:t>carta</a:t>
            </a:r>
            <a:r>
              <a:rPr lang="nl-BE" sz="1800"/>
              <a:t> </a:t>
            </a:r>
            <a:r>
              <a:rPr lang="nl-BE" sz="1800" err="1"/>
              <a:t>mencionan</a:t>
            </a:r>
            <a:r>
              <a:rPr lang="nl-BE" sz="1800"/>
              <a:t> ‘</a:t>
            </a:r>
            <a:r>
              <a:rPr lang="nl-BE" sz="2400"/>
              <a:t>tabla </a:t>
            </a:r>
            <a:r>
              <a:rPr lang="nl-BE" sz="1800"/>
              <a:t>de …….” ¿Qué es?</a:t>
            </a:r>
            <a:br>
              <a:rPr lang="nl-BE" sz="1800"/>
            </a:br>
            <a:r>
              <a:rPr lang="nl-BE" sz="1800"/>
              <a:t>     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BE"/>
              <a:t>       </a:t>
            </a:r>
            <a:r>
              <a:rPr lang="nl-BE" sz="1800" b="1"/>
              <a:t>* ¿Qué </a:t>
            </a:r>
            <a:r>
              <a:rPr lang="nl-BE" sz="1800" b="1" err="1"/>
              <a:t>son</a:t>
            </a:r>
            <a:r>
              <a:rPr lang="nl-BE" sz="1800" b="1"/>
              <a:t> : “</a:t>
            </a:r>
            <a:r>
              <a:rPr lang="nl-BE" sz="1800" b="1" err="1"/>
              <a:t>champiñones</a:t>
            </a:r>
            <a:r>
              <a:rPr lang="nl-BE" sz="1800" b="1"/>
              <a:t> </a:t>
            </a:r>
            <a:r>
              <a:rPr lang="nl-BE" sz="1800" b="1" err="1"/>
              <a:t>rellenos</a:t>
            </a:r>
            <a:r>
              <a:rPr lang="nl-BE" sz="1800" b="1"/>
              <a:t>”?</a:t>
            </a:r>
          </a:p>
        </p:txBody>
      </p:sp>
      <p:pic>
        <p:nvPicPr>
          <p:cNvPr id="7170" name="Picture 2" descr="Gerelateerde afbeeldi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" r="6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211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BE" sz="3200" b="1"/>
              <a:t>4. Pan con ………..</a:t>
            </a:r>
          </a:p>
        </p:txBody>
      </p:sp>
      <p:pic>
        <p:nvPicPr>
          <p:cNvPr id="5" name="Picture 2" descr="Afbeeldingsresultaat voor pan con alioli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949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BE" sz="3200" b="1"/>
              <a:t>5. Pan con ………….</a:t>
            </a:r>
          </a:p>
          <a:p>
            <a:endParaRPr lang="nl-BE" sz="3200" b="1"/>
          </a:p>
        </p:txBody>
      </p:sp>
      <p:pic>
        <p:nvPicPr>
          <p:cNvPr id="10242" name="Picture 2" descr="Gerelateerde afbeeldi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" r="6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176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547664" y="692696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800" b="1"/>
              <a:t>6. Es ………………………………….</a:t>
            </a:r>
          </a:p>
        </p:txBody>
      </p:sp>
      <p:pic>
        <p:nvPicPr>
          <p:cNvPr id="3" name="Picture 2" descr="http://recetasdecocinablog.com/wp-content/uploads/2011/10/ensaladilla-rusa-de-arro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420888"/>
            <a:ext cx="6224164" cy="42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8006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4E559AA37E614F925B49F6B98180B9" ma:contentTypeVersion="4" ma:contentTypeDescription="Een nieuw document maken." ma:contentTypeScope="" ma:versionID="4c9d72c19fbecf09d50137ef5cdbc877">
  <xsd:schema xmlns:xsd="http://www.w3.org/2001/XMLSchema" xmlns:xs="http://www.w3.org/2001/XMLSchema" xmlns:p="http://schemas.microsoft.com/office/2006/metadata/properties" xmlns:ns2="be49bb0b-fe9f-40d6-9b9d-206200280172" xmlns:ns3="aa127c7a-1050-4d0b-8717-e8dadf93ef32" targetNamespace="http://schemas.microsoft.com/office/2006/metadata/properties" ma:root="true" ma:fieldsID="5422dd8667079e583dc17146d05c2358" ns2:_="" ns3:_="">
    <xsd:import namespace="be49bb0b-fe9f-40d6-9b9d-206200280172"/>
    <xsd:import namespace="aa127c7a-1050-4d0b-8717-e8dadf93ef3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49bb0b-fe9f-40d6-9b9d-20620028017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127c7a-1050-4d0b-8717-e8dadf93ef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51C7CA-89BF-46CA-9014-86365DC3D379}">
  <ds:schemaRefs>
    <ds:schemaRef ds:uri="http://schemas.microsoft.com/office/2006/documentManagement/types"/>
    <ds:schemaRef ds:uri="http://purl.org/dc/terms/"/>
    <ds:schemaRef ds:uri="aa127c7a-1050-4d0b-8717-e8dadf93ef32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be49bb0b-fe9f-40d6-9b9d-20620028017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0F00719-9536-4469-9443-28F88980FC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F19342-3A9D-4E65-BCFF-13258BFAF2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49bb0b-fe9f-40d6-9b9d-206200280172"/>
    <ds:schemaRef ds:uri="aa127c7a-1050-4d0b-8717-e8dadf93ef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Microsoft Office PowerPoint</Application>
  <PresentationFormat>Diavoorstelling (4:3)</PresentationFormat>
  <Paragraphs>51</Paragraphs>
  <Slides>47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47</vt:i4>
      </vt:variant>
    </vt:vector>
  </HeadingPairs>
  <TitlesOfParts>
    <vt:vector size="50" baseType="lpstr">
      <vt:lpstr>Arial</vt:lpstr>
      <vt:lpstr>Calibri</vt:lpstr>
      <vt:lpstr>Office-thema</vt:lpstr>
      <vt:lpstr>Tapear significa : ir a comer tapas</vt:lpstr>
      <vt:lpstr>PowerPoint-presentatie</vt:lpstr>
      <vt:lpstr>PowerPoint-presentatie</vt:lpstr>
      <vt:lpstr>PowerPoint-presentatie</vt:lpstr>
      <vt:lpstr>PowerPoint-presentatie</vt:lpstr>
      <vt:lpstr>3. *En esta carta mencionan ‘tabla de …….” ¿Qué es?    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12 . Es una sopa fría : ---------------- </vt:lpstr>
      <vt:lpstr>13. Son aros fritos de pulpo : --------------- a la romana</vt:lpstr>
      <vt:lpstr>14. Son :  a) chipichipis fritos   b) chipirones fritos   c) chipendales fritos   d) chipojos fritos</vt:lpstr>
      <vt:lpstr>15. Es ………. a la plancha</vt:lpstr>
      <vt:lpstr>PowerPoint-presentatie</vt:lpstr>
      <vt:lpstr>PowerPoint-presentatie</vt:lpstr>
      <vt:lpstr>PowerPoint-presentatie</vt:lpstr>
      <vt:lpstr>19. …………. estrellados</vt:lpstr>
      <vt:lpstr>PowerPoint-presentatie</vt:lpstr>
      <vt:lpstr>21. Son : …………….de atún</vt:lpstr>
      <vt:lpstr>PowerPoint-presentatie</vt:lpstr>
      <vt:lpstr>PowerPoint-presentatie</vt:lpstr>
      <vt:lpstr>PowerPoint-presentatie</vt:lpstr>
      <vt:lpstr>PowerPoint-presentatie</vt:lpstr>
      <vt:lpstr>PowerPoint-presentatie</vt:lpstr>
      <vt:lpstr>25. Además de los ingredientes que vemos :</vt:lpstr>
      <vt:lpstr>PowerPoint-presentatie</vt:lpstr>
      <vt:lpstr>PowerPoint-presentatie</vt:lpstr>
      <vt:lpstr>27. Es ……….. de pescado</vt:lpstr>
      <vt:lpstr>28………… con carne</vt:lpstr>
      <vt:lpstr>PowerPoint-presentatie</vt:lpstr>
      <vt:lpstr>Un bar de ……….</vt:lpstr>
      <vt:lpstr>PowerPoint-presentatie</vt:lpstr>
      <vt:lpstr>PowerPoint-presentatie</vt:lpstr>
      <vt:lpstr>32. ¿Qué postre es?</vt:lpstr>
      <vt:lpstr>33.¿Cómo se llama este postre típico de Galicia?</vt:lpstr>
      <vt:lpstr>34. Es una ensalada o una …………….de frutas</vt:lpstr>
      <vt:lpstr>Repaso : ¿Qué tapas ha comido la profesora en esta terraza?</vt:lpstr>
      <vt:lpstr>PowerPoint-presentatie</vt:lpstr>
      <vt:lpstr>¿A la profesora le gustan las tapas?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Tapear significa : ir a comer tapas</dc:title>
  <dc:creator>Peetje</dc:creator>
  <cp:lastModifiedBy>Petra Maqueda</cp:lastModifiedBy>
  <cp:revision>3</cp:revision>
  <dcterms:modified xsi:type="dcterms:W3CDTF">2018-03-27T12:47:21Z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0x010100524E559AA37E614F925B49F6B98180B9</vt:lpwstr>
  </property>
</Properties>
</file>