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70" r:id="rId6"/>
    <p:sldId id="263" r:id="rId7"/>
    <p:sldId id="260" r:id="rId8"/>
    <p:sldId id="271" r:id="rId9"/>
    <p:sldId id="261" r:id="rId10"/>
    <p:sldId id="262" r:id="rId11"/>
    <p:sldId id="264" r:id="rId12"/>
    <p:sldId id="266" r:id="rId13"/>
    <p:sldId id="274" r:id="rId14"/>
    <p:sldId id="267" r:id="rId15"/>
    <p:sldId id="272" r:id="rId16"/>
    <p:sldId id="273" r:id="rId17"/>
    <p:sldId id="257" r:id="rId18"/>
    <p:sldId id="265" r:id="rId19"/>
    <p:sldId id="268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6AEB-1D1D-4607-8783-ADA17BC77992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AB22-3DD4-4FA1-8450-82EBF6C62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123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6AEB-1D1D-4607-8783-ADA17BC77992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AB22-3DD4-4FA1-8450-82EBF6C62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95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6AEB-1D1D-4607-8783-ADA17BC77992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AB22-3DD4-4FA1-8450-82EBF6C62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751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6AEB-1D1D-4607-8783-ADA17BC77992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AB22-3DD4-4FA1-8450-82EBF6C62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9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6AEB-1D1D-4607-8783-ADA17BC77992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AB22-3DD4-4FA1-8450-82EBF6C62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95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6AEB-1D1D-4607-8783-ADA17BC77992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AB22-3DD4-4FA1-8450-82EBF6C62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54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6AEB-1D1D-4607-8783-ADA17BC77992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AB22-3DD4-4FA1-8450-82EBF6C62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58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6AEB-1D1D-4607-8783-ADA17BC77992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AB22-3DD4-4FA1-8450-82EBF6C62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81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6AEB-1D1D-4607-8783-ADA17BC77992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AB22-3DD4-4FA1-8450-82EBF6C62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665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6AEB-1D1D-4607-8783-ADA17BC77992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AB22-3DD4-4FA1-8450-82EBF6C62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69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6AEB-1D1D-4607-8783-ADA17BC77992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AB22-3DD4-4FA1-8450-82EBF6C62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70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26AEB-1D1D-4607-8783-ADA17BC77992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8AB22-3DD4-4FA1-8450-82EBF6C62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36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Afbeeldingsresultaat voor spa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49" y="327863"/>
            <a:ext cx="5012713" cy="585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97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8800" dirty="0"/>
              <a:t>SOY…..</a:t>
            </a:r>
          </a:p>
          <a:p>
            <a:pPr marL="0" indent="0">
              <a:buNone/>
            </a:pPr>
            <a:endParaRPr lang="nl-BE" sz="8800" dirty="0"/>
          </a:p>
          <a:p>
            <a:pPr marL="0" indent="0">
              <a:buNone/>
            </a:pPr>
            <a:r>
              <a:rPr lang="nl-BE" sz="8800" dirty="0"/>
              <a:t>= me </a:t>
            </a:r>
            <a:r>
              <a:rPr lang="nl-BE" sz="8800" dirty="0" err="1"/>
              <a:t>llamo</a:t>
            </a:r>
            <a:endParaRPr lang="nl-NL" sz="8800" dirty="0"/>
          </a:p>
        </p:txBody>
      </p:sp>
    </p:spTree>
    <p:extLst>
      <p:ext uri="{BB962C8B-B14F-4D97-AF65-F5344CB8AC3E}">
        <p14:creationId xmlns:p14="http://schemas.microsoft.com/office/powerpoint/2010/main" val="75269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		</a:t>
            </a:r>
            <a:r>
              <a:rPr lang="nl-BE" sz="7200" dirty="0"/>
              <a:t>SOY 			ik 		ben</a:t>
            </a:r>
          </a:p>
          <a:p>
            <a:pPr marL="0" indent="0">
              <a:buNone/>
            </a:pPr>
            <a:r>
              <a:rPr lang="nl-BE" sz="7200" dirty="0"/>
              <a:t>		ERES: 		jij 		bent</a:t>
            </a:r>
          </a:p>
          <a:p>
            <a:pPr marL="0" indent="0">
              <a:buNone/>
            </a:pPr>
            <a:r>
              <a:rPr lang="nl-BE" sz="7200" dirty="0"/>
              <a:t>		ES: 			hij/zij/U 	is</a:t>
            </a:r>
            <a:endParaRPr lang="nl-NL" sz="7200" dirty="0"/>
          </a:p>
        </p:txBody>
      </p:sp>
    </p:spTree>
    <p:extLst>
      <p:ext uri="{BB962C8B-B14F-4D97-AF65-F5344CB8AC3E}">
        <p14:creationId xmlns:p14="http://schemas.microsoft.com/office/powerpoint/2010/main" val="4171765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7ADF9-9C2B-46D1-996E-3C9D3F27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U1 nombres esp">
            <a:extLst>
              <a:ext uri="{FF2B5EF4-FFF2-40B4-BE49-F238E27FC236}">
                <a16:creationId xmlns:a16="http://schemas.microsoft.com/office/drawing/2014/main" id="{088369A3-6F97-44B4-B502-52E7F314D72D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" t="4577" r="904" b="14229"/>
          <a:stretch/>
        </p:blipFill>
        <p:spPr>
          <a:xfrm>
            <a:off x="2304440" y="561976"/>
            <a:ext cx="6896710" cy="5088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35507-D464-45A7-8146-5C8B564C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57CEAA-914A-4FFA-A4C1-945D30232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0" name="Picture 2" descr="Nombres de bebés que serán tendencia este año 1">
            <a:extLst>
              <a:ext uri="{FF2B5EF4-FFF2-40B4-BE49-F238E27FC236}">
                <a16:creationId xmlns:a16="http://schemas.microsoft.com/office/drawing/2014/main" id="{3B24F0EC-50F9-48A0-AD07-C3501CCAF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7" t="9931" r="1354"/>
          <a:stretch/>
        </p:blipFill>
        <p:spPr bwMode="auto">
          <a:xfrm>
            <a:off x="257175" y="168722"/>
            <a:ext cx="6162676" cy="506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mbres de bebés que serán tendencia este año 2">
            <a:extLst>
              <a:ext uri="{FF2B5EF4-FFF2-40B4-BE49-F238E27FC236}">
                <a16:creationId xmlns:a16="http://schemas.microsoft.com/office/drawing/2014/main" id="{4388F5BD-EFE6-43A1-8546-7CD56E89D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0" t="9931" r="1414" b="1805"/>
          <a:stretch/>
        </p:blipFill>
        <p:spPr bwMode="auto">
          <a:xfrm>
            <a:off x="6286500" y="1105414"/>
            <a:ext cx="5905500" cy="50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1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BCF0E-CAB5-43AD-9D95-3D1A4B93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E77834-DD60-4E69-9EFA-D01C3F6B1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 descr="U1 nombre formal e informal">
            <a:extLst>
              <a:ext uri="{FF2B5EF4-FFF2-40B4-BE49-F238E27FC236}">
                <a16:creationId xmlns:a16="http://schemas.microsoft.com/office/drawing/2014/main" id="{2659779B-3458-4076-93F7-7A9D32F5C7E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9"/>
          <a:stretch/>
        </p:blipFill>
        <p:spPr>
          <a:xfrm>
            <a:off x="3390900" y="365125"/>
            <a:ext cx="5140610" cy="6377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410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B90E6-35C1-45DD-AB1F-015A82BC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 descr="U1 saludar a la esp">
            <a:extLst>
              <a:ext uri="{FF2B5EF4-FFF2-40B4-BE49-F238E27FC236}">
                <a16:creationId xmlns:a16="http://schemas.microsoft.com/office/drawing/2014/main" id="{BCC7C601-E7F9-4C56-996B-859BC61BCE79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1" b="48276"/>
          <a:stretch/>
        </p:blipFill>
        <p:spPr>
          <a:xfrm>
            <a:off x="2941507" y="1518844"/>
            <a:ext cx="6308986" cy="3820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396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9FF5FE7F-EEF7-4A12-8F0D-CB5CE61A7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161325"/>
              </p:ext>
            </p:extLst>
          </p:nvPr>
        </p:nvGraphicFramePr>
        <p:xfrm>
          <a:off x="917912" y="643466"/>
          <a:ext cx="10356178" cy="5571069"/>
        </p:xfrm>
        <a:graphic>
          <a:graphicData uri="http://schemas.openxmlformats.org/drawingml/2006/table">
            <a:tbl>
              <a:tblPr firstRow="1" firstCol="1" bandRow="1"/>
              <a:tblGrid>
                <a:gridCol w="2594499">
                  <a:extLst>
                    <a:ext uri="{9D8B030D-6E8A-4147-A177-3AD203B41FA5}">
                      <a16:colId xmlns:a16="http://schemas.microsoft.com/office/drawing/2014/main" val="986835963"/>
                    </a:ext>
                  </a:extLst>
                </a:gridCol>
                <a:gridCol w="2359703">
                  <a:extLst>
                    <a:ext uri="{9D8B030D-6E8A-4147-A177-3AD203B41FA5}">
                      <a16:colId xmlns:a16="http://schemas.microsoft.com/office/drawing/2014/main" val="1144328634"/>
                    </a:ext>
                  </a:extLst>
                </a:gridCol>
                <a:gridCol w="2155937">
                  <a:extLst>
                    <a:ext uri="{9D8B030D-6E8A-4147-A177-3AD203B41FA5}">
                      <a16:colId xmlns:a16="http://schemas.microsoft.com/office/drawing/2014/main" val="3909716741"/>
                    </a:ext>
                  </a:extLst>
                </a:gridCol>
                <a:gridCol w="1506939">
                  <a:extLst>
                    <a:ext uri="{9D8B030D-6E8A-4147-A177-3AD203B41FA5}">
                      <a16:colId xmlns:a16="http://schemas.microsoft.com/office/drawing/2014/main" val="1157866616"/>
                    </a:ext>
                  </a:extLst>
                </a:gridCol>
                <a:gridCol w="1739100">
                  <a:extLst>
                    <a:ext uri="{9D8B030D-6E8A-4147-A177-3AD203B41FA5}">
                      <a16:colId xmlns:a16="http://schemas.microsoft.com/office/drawing/2014/main" val="1624895450"/>
                    </a:ext>
                  </a:extLst>
                </a:gridCol>
              </a:tblGrid>
              <a:tr h="19704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5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</a:t>
                      </a:r>
                      <a:endParaRPr lang="nl-BE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878" marR="140878" marT="195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5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nl-BE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878" marR="140878" marT="195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5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nl-BE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5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nl-BE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878" marR="140878" marT="195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5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nl-BE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5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878" marR="140878" marT="195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5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  <a:endParaRPr lang="nl-BE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878" marR="140878" marT="195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637972"/>
                  </a:ext>
                </a:extLst>
              </a:tr>
              <a:tr h="120020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3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fenomenal</a:t>
                      </a:r>
                      <a:endParaRPr lang="nl-BE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878" marR="140878" marT="195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Bien / muy bien</a:t>
                      </a:r>
                      <a:endParaRPr lang="nl-BE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878" marR="140878" marT="195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Así así</a:t>
                      </a:r>
                      <a:endParaRPr lang="nl-BE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878" marR="140878" marT="195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</a:t>
                      </a:r>
                      <a:endParaRPr lang="nl-BE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878" marR="140878" marT="195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fatal</a:t>
                      </a:r>
                      <a:endParaRPr lang="nl-BE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878" marR="140878" marT="195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722638"/>
                  </a:ext>
                </a:extLst>
              </a:tr>
              <a:tr h="120020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genial</a:t>
                      </a:r>
                      <a:endParaRPr lang="nl-BE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878" marR="140878" marT="195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878" marR="140878" marT="195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regular</a:t>
                      </a:r>
                      <a:endParaRPr lang="nl-BE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878" marR="140878" marT="195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878" marR="140878" marT="195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878" marR="140878" marT="195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168536"/>
                  </a:ext>
                </a:extLst>
              </a:tr>
              <a:tr h="120020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guay</a:t>
                      </a:r>
                      <a:endParaRPr lang="nl-BE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878" marR="140878" marT="195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878" marR="140878" marT="195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878" marR="140878" marT="195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878" marR="140878" marT="195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878" marR="140878" marT="195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199623"/>
                  </a:ext>
                </a:extLst>
              </a:tr>
            </a:tbl>
          </a:graphicData>
        </a:graphic>
      </p:graphicFrame>
      <p:pic>
        <p:nvPicPr>
          <p:cNvPr id="1026" name="Picture 2" descr="Fotobehang Gelukkig Smiley Emoticon Gezicht • Pixers® - We leven om te  veranderen">
            <a:extLst>
              <a:ext uri="{FF2B5EF4-FFF2-40B4-BE49-F238E27FC236}">
                <a16:creationId xmlns:a16="http://schemas.microsoft.com/office/drawing/2014/main" id="{C5E98E6A-7462-4DA2-9D11-94BABE287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4" y="1259776"/>
            <a:ext cx="1323975" cy="8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Kindness Revolution: The Company-wide Culture Shift That Inspires  Phenomenal Customer Service Business Organization Fire protection, Business  free png | PNGFuel">
            <a:extLst>
              <a:ext uri="{FF2B5EF4-FFF2-40B4-BE49-F238E27FC236}">
                <a16:creationId xmlns:a16="http://schemas.microsoft.com/office/drawing/2014/main" id="{4603AB2D-E9C1-4AF0-8267-2250E0BF7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278617"/>
            <a:ext cx="933450" cy="9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pparently NO smile. Can't get the Stars to align even for a Hug. When your  beat your beat I guess... | Emoji, Fotos de emojis, Emojis novos">
            <a:extLst>
              <a:ext uri="{FF2B5EF4-FFF2-40B4-BE49-F238E27FC236}">
                <a16:creationId xmlns:a16="http://schemas.microsoft.com/office/drawing/2014/main" id="{608EBE39-F02A-4BF9-B2E2-B710885B8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2" y="1325510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🥇🥇 +35 IMÁGENES DE ESTOY ENFERMA (GRATIS)">
            <a:extLst>
              <a:ext uri="{FF2B5EF4-FFF2-40B4-BE49-F238E27FC236}">
                <a16:creationId xmlns:a16="http://schemas.microsoft.com/office/drawing/2014/main" id="{8494C76A-F940-4C0C-9D32-B6522602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047" y="1438275"/>
            <a:ext cx="1059903" cy="105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miley Face Background 1331*1331 transprent Png Free Download - Emoticon,  Smiley, Yellow. - CleanPNG / KissPNG">
            <a:extLst>
              <a:ext uri="{FF2B5EF4-FFF2-40B4-BE49-F238E27FC236}">
                <a16:creationId xmlns:a16="http://schemas.microsoft.com/office/drawing/2014/main" id="{2DB6C710-E5E8-43BC-A214-419185542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706" y="1410166"/>
            <a:ext cx="1059903" cy="105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470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1440882" y="2607994"/>
            <a:ext cx="22868646" cy="6549277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Afbeeldi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7" t="25807" r="60745" b="12186"/>
          <a:stretch>
            <a:fillRect/>
          </a:stretch>
        </p:blipFill>
        <p:spPr bwMode="auto">
          <a:xfrm>
            <a:off x="3165231" y="-132545"/>
            <a:ext cx="4698609" cy="74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789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CLASE 2020-2021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				</a:t>
            </a:r>
            <a:endParaRPr lang="nl-BE" sz="4000" dirty="0"/>
          </a:p>
          <a:p>
            <a:pPr marL="0" indent="0">
              <a:buNone/>
            </a:pPr>
            <a:r>
              <a:rPr lang="nl-BE" sz="4000" dirty="0"/>
              <a:t>- Manual “Sí </a:t>
            </a:r>
            <a:r>
              <a:rPr lang="nl-BE" sz="4000" dirty="0" err="1"/>
              <a:t>claro</a:t>
            </a:r>
            <a:r>
              <a:rPr lang="nl-BE" sz="4000" dirty="0"/>
              <a:t>”</a:t>
            </a:r>
          </a:p>
          <a:p>
            <a:pPr marL="0" indent="0">
              <a:buNone/>
            </a:pPr>
            <a:r>
              <a:rPr lang="nl-BE" sz="4000" dirty="0"/>
              <a:t>- Syllabus (extra)</a:t>
            </a:r>
          </a:p>
          <a:p>
            <a:pPr>
              <a:buFontTx/>
              <a:buChar char="-"/>
            </a:pPr>
            <a:r>
              <a:rPr lang="nl-BE" sz="4000" dirty="0"/>
              <a:t>Blog Petra www.cvoblog.be\petra</a:t>
            </a:r>
          </a:p>
          <a:p>
            <a:pPr>
              <a:buFontTx/>
              <a:buChar char="-"/>
            </a:pPr>
            <a:r>
              <a:rPr lang="nl-BE" sz="4000" dirty="0"/>
              <a:t> tu </a:t>
            </a:r>
            <a:r>
              <a:rPr lang="nl-BE" sz="4000" dirty="0" err="1"/>
              <a:t>móvil</a:t>
            </a:r>
            <a:r>
              <a:rPr lang="nl-BE" sz="4000" dirty="0"/>
              <a:t> (smartphone) / tu </a:t>
            </a:r>
            <a:r>
              <a:rPr lang="nl-BE" sz="4000" dirty="0" err="1"/>
              <a:t>tableta</a:t>
            </a:r>
            <a:endParaRPr lang="nl-BE" sz="4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7326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C51BE-1841-4407-9103-FAB3CA1E2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96FC54-EE43-4629-9455-ED8055AB7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890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887E6-71F0-459A-815F-F6ADE0D5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E0DC98-A7F9-49DE-B104-2933BC13B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 descr="U1 saludar">
            <a:extLst>
              <a:ext uri="{FF2B5EF4-FFF2-40B4-BE49-F238E27FC236}">
                <a16:creationId xmlns:a16="http://schemas.microsoft.com/office/drawing/2014/main" id="{5A0AF56F-A106-481C-95EA-50FDF7A0F9C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t="9931" r="2335" b="51111"/>
          <a:stretch/>
        </p:blipFill>
        <p:spPr>
          <a:xfrm>
            <a:off x="85724" y="1100136"/>
            <a:ext cx="11544949" cy="3338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679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8000" b="1" dirty="0"/>
              <a:t>¡Hola!</a:t>
            </a:r>
          </a:p>
          <a:p>
            <a:endParaRPr lang="nl-BE" sz="8000" b="1" dirty="0"/>
          </a:p>
          <a:p>
            <a:pPr marL="0" indent="0">
              <a:buNone/>
            </a:pPr>
            <a:r>
              <a:rPr lang="nl-BE" sz="8000" b="1" dirty="0"/>
              <a:t>Me </a:t>
            </a:r>
            <a:r>
              <a:rPr lang="nl-BE" sz="8000" b="1" dirty="0" err="1"/>
              <a:t>llamo</a:t>
            </a:r>
            <a:r>
              <a:rPr lang="nl-BE" sz="8000" b="1" dirty="0"/>
              <a:t> Petra</a:t>
            </a:r>
            <a:endParaRPr lang="nl-NL" sz="8000" b="1" dirty="0"/>
          </a:p>
        </p:txBody>
      </p:sp>
    </p:spTree>
    <p:extLst>
      <p:ext uri="{BB962C8B-B14F-4D97-AF65-F5344CB8AC3E}">
        <p14:creationId xmlns:p14="http://schemas.microsoft.com/office/powerpoint/2010/main" val="421947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sz="8800" b="1" dirty="0"/>
              <a:t>              ¿Y tú?</a:t>
            </a:r>
            <a:endParaRPr lang="nl-NL" sz="8800" b="1" dirty="0"/>
          </a:p>
        </p:txBody>
      </p:sp>
    </p:spTree>
    <p:extLst>
      <p:ext uri="{BB962C8B-B14F-4D97-AF65-F5344CB8AC3E}">
        <p14:creationId xmlns:p14="http://schemas.microsoft.com/office/powerpoint/2010/main" val="377750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B469CE-B505-4930-B2A4-90A987E26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5475" cy="4351338"/>
          </a:xfrm>
        </p:spPr>
        <p:txBody>
          <a:bodyPr/>
          <a:lstStyle/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sz="8000" dirty="0"/>
              <a:t>Me </a:t>
            </a:r>
            <a:r>
              <a:rPr lang="nl-BE" sz="8000" dirty="0" err="1"/>
              <a:t>llamo</a:t>
            </a:r>
            <a:r>
              <a:rPr lang="nl-BE" sz="8000" dirty="0"/>
              <a:t> …..</a:t>
            </a:r>
          </a:p>
        </p:txBody>
      </p:sp>
    </p:spTree>
    <p:extLst>
      <p:ext uri="{BB962C8B-B14F-4D97-AF65-F5344CB8AC3E}">
        <p14:creationId xmlns:p14="http://schemas.microsoft.com/office/powerpoint/2010/main" val="305122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8000" dirty="0" err="1"/>
              <a:t>Encantado</a:t>
            </a:r>
            <a:r>
              <a:rPr lang="nl-BE" sz="8000" dirty="0"/>
              <a:t>/ </a:t>
            </a:r>
            <a:r>
              <a:rPr lang="nl-BE" sz="8000" dirty="0" err="1"/>
              <a:t>encantada</a:t>
            </a:r>
            <a:endParaRPr lang="nl-BE" sz="8000" dirty="0"/>
          </a:p>
          <a:p>
            <a:endParaRPr lang="nl-NL" sz="8000" dirty="0"/>
          </a:p>
        </p:txBody>
      </p:sp>
      <p:pic>
        <p:nvPicPr>
          <p:cNvPr id="3074" name="Picture 2" descr="Afbeeldingsresultaat voor salud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5" t="29009" r="27005" b="7166"/>
          <a:stretch/>
        </p:blipFill>
        <p:spPr bwMode="auto">
          <a:xfrm>
            <a:off x="4757531" y="3029030"/>
            <a:ext cx="3114261" cy="328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06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uiten, persoon, gebouw, zitten&#10;&#10;Automatisch gegenereerde beschrijving">
            <a:extLst>
              <a:ext uri="{FF2B5EF4-FFF2-40B4-BE49-F238E27FC236}">
                <a16:creationId xmlns:a16="http://schemas.microsoft.com/office/drawing/2014/main" id="{986EBC76-7212-4435-AAB4-A7C2BB30D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4" t="8840" r="25490" b="6573"/>
          <a:stretch/>
        </p:blipFill>
        <p:spPr>
          <a:xfrm>
            <a:off x="7200635" y="10"/>
            <a:ext cx="1962415" cy="6857990"/>
          </a:xfrm>
          <a:prstGeom prst="rect">
            <a:avLst/>
          </a:prstGeom>
        </p:spPr>
      </p:pic>
      <p:sp>
        <p:nvSpPr>
          <p:cNvPr id="5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01916" y="1558711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r>
              <a:rPr lang="nl-BE" sz="5400" dirty="0"/>
              <a:t>SOY PETRA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3371834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9BC0D-66A3-4F50-A7F3-A03BC3EB0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A79ADD-9354-43FA-9A2E-EADFBC768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8000" dirty="0" err="1"/>
              <a:t>Soy</a:t>
            </a:r>
            <a:r>
              <a:rPr lang="nl-BE" sz="8000" dirty="0"/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406215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5714229" y="3244334"/>
            <a:ext cx="300672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8800" b="1" dirty="0"/>
              <a:t>¿Y tú?</a:t>
            </a:r>
            <a:endParaRPr lang="nl-NL" sz="8800" dirty="0"/>
          </a:p>
        </p:txBody>
      </p:sp>
    </p:spTree>
    <p:extLst>
      <p:ext uri="{BB962C8B-B14F-4D97-AF65-F5344CB8AC3E}">
        <p14:creationId xmlns:p14="http://schemas.microsoft.com/office/powerpoint/2010/main" val="11033367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131</Words>
  <Application>Microsoft Office PowerPoint</Application>
  <PresentationFormat>Breedbeeld</PresentationFormat>
  <Paragraphs>54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CLASE 2020-2021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petra maqueda maqueda</dc:creator>
  <cp:lastModifiedBy>petra maqueda maqueda</cp:lastModifiedBy>
  <cp:revision>5</cp:revision>
  <dcterms:created xsi:type="dcterms:W3CDTF">2020-09-07T19:36:26Z</dcterms:created>
  <dcterms:modified xsi:type="dcterms:W3CDTF">2020-09-07T19:50:10Z</dcterms:modified>
</cp:coreProperties>
</file>