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8" r:id="rId6"/>
    <p:sldId id="270" r:id="rId7"/>
    <p:sldId id="264" r:id="rId8"/>
    <p:sldId id="267" r:id="rId9"/>
    <p:sldId id="266" r:id="rId10"/>
    <p:sldId id="265" r:id="rId11"/>
    <p:sldId id="261" r:id="rId12"/>
    <p:sldId id="262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C455F-B486-4347-A4F3-E6DA626D5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5D90C9-E0ED-460A-AF6E-7ECAB066D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B0894C-AA16-4065-BFE1-A2A316FA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EDB97C-61F8-442D-A733-98ED4AE6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779C4F-6BDA-4CF2-94AB-4C199356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613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8FEF9-57B8-464A-9100-C44A3369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B2F3F9-D3F0-40D1-9E82-14167901E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31A541-6C40-4D0F-AB7C-84197C53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E800F8-BB65-45A9-8B82-EFE80C90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7B6EF2-73B7-4CAE-886F-3BCEC928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815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B0B8A47-10A8-4FE6-BD2E-6EBAB602C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BB5858-3DF2-4EC0-93CF-677F33E6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DE4B25-4DD6-45D2-B9F8-894989A5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4A826F-1E6B-4438-9E96-0DDE9E14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93790B-4F40-4D1B-8546-23599B11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310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AF664-037B-4D35-8936-7F8F3094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41ED8-7A22-4B5E-BEC5-7B7EE4DDC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9EFD81-A40A-4A1E-9077-4DEA4AB8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5C8C39-76F8-4085-AEA9-C39EBB5F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3BE07D-D686-441A-BC31-31CB89D1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042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24DD2-6113-4AEE-8874-798BE64B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306AB9-C21A-4BC5-B53B-A867BDB7D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E37DE9-D6AB-4AA9-AD9E-C8EA1D34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E1355E-5ABA-49A7-9AFE-B112D334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BBD267-EAEC-47D9-B567-0A54D07A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38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22BB1-744F-4C19-A19A-58E3739A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BB0F81-A3C7-46AD-98DD-0DCE09D5F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687715-A358-49FC-AB9A-F919B946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6B688A-1E0C-4A37-8F93-82EFE2DD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32FF23-D5E5-4947-AE66-026F9D16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BA41F4-803C-452B-AF7A-C865FE02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823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F7F44-8FCE-4F0C-AF0D-39E8F184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FEA8D5-04B5-4754-8357-F6901915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8D734D-4AFB-40C4-BB37-2CFECB6E5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4E55C9-8FD3-4B8D-B667-BD3B9CE1E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5CC759-77BA-4B6B-937A-B6BE5BA62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F0D1D-F2F5-44C9-9AAE-FC1B19A1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29A5E82-8864-40AB-9E78-5840EDB9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6DDCD52-EAB3-4778-8D4D-8E3D4AFB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957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AF071-4031-4094-B8EF-3F7B1E41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FCB321-1691-48E9-9338-C3C81DF5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46703B-F660-418A-864F-133C47EE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487347-9543-4E7F-95D4-1B7A04AF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103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8C4575-744E-4D7C-9424-87D94A71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59B798-B849-4AFC-AECC-82A31B21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DCF32-DCE4-47D9-A386-8FAE6D23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424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D79A3-CE3D-4F12-A19F-19BF9FE6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866ED-89EC-4EF6-B830-C1476020C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FBA2A0-56B4-4E3A-A801-95C60D081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A9F0D2-CC11-42CD-B287-4196A02A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FED5F3-308A-492D-890C-00109B8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70243E-3A56-45AA-9D25-EA5861E2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839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B8BFC-FE11-40BC-B40A-194104A6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942E19-3D9D-432F-A06A-7EC5AA642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2122C3-0D5F-45C6-969B-CA2D66908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A234EA-1BDE-4819-8BAD-851BADD2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3AACA3-4A62-4703-AD06-4B2D0F19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C7D5F3-AD00-4500-9646-D16DA79C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080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4E2779-471C-4DC8-A2C0-54BE67B8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06A59F-B4E9-468B-A1C3-ACC555420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1CE898-E9E8-4623-A320-730A03B0C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E7BC7-33B4-42A1-B698-2A91FAC5F877}" type="datetimeFigureOut">
              <a:rPr lang="nl-BE" smtClean="0"/>
              <a:t>14/12/2020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0F4375-7ED2-45DB-A829-25280DBC0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598DD8-CA28-4CBF-8A41-179C20F0A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86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4n1khQxrU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Wijzen_uit_het_oosten" TargetMode="External"/><Relationship Id="rId2" Type="http://schemas.openxmlformats.org/officeDocument/2006/relationships/hyperlink" Target="https://nl.wikipedia.org/wiki/Kerststa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B8F5C-BD91-4414-8387-D7560DF60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829675" cy="2387600"/>
          </a:xfrm>
          <a:solidFill>
            <a:srgbClr val="FF0000"/>
          </a:solidFill>
        </p:spPr>
        <p:txBody>
          <a:bodyPr/>
          <a:lstStyle/>
          <a:p>
            <a:r>
              <a:rPr lang="nl-BE" dirty="0"/>
              <a:t>Quiz </a:t>
            </a:r>
            <a:r>
              <a:rPr lang="nl-BE" dirty="0" err="1"/>
              <a:t>Navidad</a:t>
            </a:r>
            <a:r>
              <a:rPr lang="nl-BE" dirty="0"/>
              <a:t> y A</a:t>
            </a:r>
            <a:r>
              <a:rPr lang="nl-BE"/>
              <a:t>ño</a:t>
            </a:r>
            <a:r>
              <a:rPr lang="nl-BE" dirty="0"/>
              <a:t> </a:t>
            </a:r>
            <a:r>
              <a:rPr lang="nl-BE" dirty="0" err="1"/>
              <a:t>Nuevo</a:t>
            </a:r>
            <a:br>
              <a:rPr lang="nl-BE" dirty="0"/>
            </a:br>
            <a:r>
              <a:rPr lang="nl-BE" dirty="0" err="1"/>
              <a:t>diciembre</a:t>
            </a:r>
            <a:r>
              <a:rPr lang="nl-BE" dirty="0"/>
              <a:t> 2020</a:t>
            </a:r>
          </a:p>
        </p:txBody>
      </p:sp>
      <p:pic>
        <p:nvPicPr>
          <p:cNvPr id="7172" name="Picture 4" descr="Picture">
            <a:extLst>
              <a:ext uri="{FF2B5EF4-FFF2-40B4-BE49-F238E27FC236}">
                <a16:creationId xmlns:a16="http://schemas.microsoft.com/office/drawing/2014/main" id="{AB1ABC1A-9AB7-4B9C-A354-37C8E23E8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25" y="3678237"/>
            <a:ext cx="4159142" cy="27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">
            <a:extLst>
              <a:ext uri="{FF2B5EF4-FFF2-40B4-BE49-F238E27FC236}">
                <a16:creationId xmlns:a16="http://schemas.microsoft.com/office/drawing/2014/main" id="{CBC14A20-B9B6-4BDF-936F-D00AE0935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09" y="3678237"/>
            <a:ext cx="4174266" cy="27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4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aditional “caganer” Fantasy “ caganer” ">
            <a:extLst>
              <a:ext uri="{FF2B5EF4-FFF2-40B4-BE49-F238E27FC236}">
                <a16:creationId xmlns:a16="http://schemas.microsoft.com/office/drawing/2014/main" id="{40DD5C63-26DA-4BA4-83A8-DB0B4AE12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0" b="55074"/>
          <a:stretch/>
        </p:blipFill>
        <p:spPr bwMode="auto">
          <a:xfrm>
            <a:off x="1308347" y="381932"/>
            <a:ext cx="2167261" cy="25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ditional “caganer” Fantasy “ caganer” ">
            <a:extLst>
              <a:ext uri="{FF2B5EF4-FFF2-40B4-BE49-F238E27FC236}">
                <a16:creationId xmlns:a16="http://schemas.microsoft.com/office/drawing/2014/main" id="{2F4E67B3-03A2-4ED4-AF23-D119E6AA0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2" t="47800" r="-3164"/>
          <a:stretch/>
        </p:blipFill>
        <p:spPr bwMode="auto">
          <a:xfrm>
            <a:off x="7712479" y="285851"/>
            <a:ext cx="2834936" cy="24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aditional “caganer” Fantasy “ caganer” ">
            <a:extLst>
              <a:ext uri="{FF2B5EF4-FFF2-40B4-BE49-F238E27FC236}">
                <a16:creationId xmlns:a16="http://schemas.microsoft.com/office/drawing/2014/main" id="{B84E1548-0288-4C2B-9F7F-6F2A54E4C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800" r="64432"/>
          <a:stretch/>
        </p:blipFill>
        <p:spPr bwMode="auto">
          <a:xfrm>
            <a:off x="4518736" y="386001"/>
            <a:ext cx="2167262" cy="2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ganer back.png">
            <a:extLst>
              <a:ext uri="{FF2B5EF4-FFF2-40B4-BE49-F238E27FC236}">
                <a16:creationId xmlns:a16="http://schemas.microsoft.com/office/drawing/2014/main" id="{B7483BE2-7673-4255-898E-B0432A38E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85" y="3200299"/>
            <a:ext cx="2381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66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4321B7-A145-49A1-A292-D290C035F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1673"/>
            <a:ext cx="10515600" cy="3105289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8. Los </a:t>
            </a:r>
            <a:r>
              <a:rPr lang="nl-BE" dirty="0" err="1"/>
              <a:t>españoles</a:t>
            </a:r>
            <a:r>
              <a:rPr lang="nl-BE" dirty="0"/>
              <a:t>, ¿</a:t>
            </a:r>
            <a:r>
              <a:rPr lang="nl-BE" dirty="0" err="1"/>
              <a:t>cuándo</a:t>
            </a:r>
            <a:r>
              <a:rPr lang="nl-BE" dirty="0"/>
              <a:t> </a:t>
            </a:r>
            <a:r>
              <a:rPr lang="nl-BE" dirty="0" err="1"/>
              <a:t>llevan</a:t>
            </a:r>
            <a:r>
              <a:rPr lang="nl-BE" dirty="0"/>
              <a:t> </a:t>
            </a:r>
            <a:r>
              <a:rPr lang="nl-BE" dirty="0" err="1"/>
              <a:t>ropa</a:t>
            </a:r>
            <a:r>
              <a:rPr lang="nl-BE" dirty="0"/>
              <a:t> </a:t>
            </a:r>
            <a:r>
              <a:rPr lang="nl-BE" dirty="0" err="1"/>
              <a:t>interior</a:t>
            </a:r>
            <a:r>
              <a:rPr lang="nl-BE" dirty="0"/>
              <a:t> </a:t>
            </a:r>
            <a:r>
              <a:rPr lang="nl-BE" dirty="0" err="1"/>
              <a:t>roja</a:t>
            </a:r>
            <a:r>
              <a:rPr lang="nl-BE" dirty="0"/>
              <a:t>?</a:t>
            </a:r>
          </a:p>
          <a:p>
            <a:endParaRPr lang="nl-BE" dirty="0"/>
          </a:p>
          <a:p>
            <a:r>
              <a:rPr lang="nl-BE" dirty="0"/>
              <a:t>A/ en </a:t>
            </a:r>
            <a:r>
              <a:rPr lang="nl-BE" dirty="0" err="1"/>
              <a:t>ocasión</a:t>
            </a:r>
            <a:r>
              <a:rPr lang="nl-BE" dirty="0"/>
              <a:t> de </a:t>
            </a:r>
            <a:r>
              <a:rPr lang="nl-BE" dirty="0" err="1"/>
              <a:t>Navidad</a:t>
            </a:r>
            <a:r>
              <a:rPr lang="nl-BE" dirty="0"/>
              <a:t>  (KERST)</a:t>
            </a:r>
          </a:p>
          <a:p>
            <a:r>
              <a:rPr lang="nl-BE" dirty="0"/>
              <a:t>B/ en </a:t>
            </a:r>
            <a:r>
              <a:rPr lang="nl-BE" dirty="0" err="1"/>
              <a:t>ocasión</a:t>
            </a:r>
            <a:r>
              <a:rPr lang="nl-BE" dirty="0"/>
              <a:t> de </a:t>
            </a:r>
            <a:r>
              <a:rPr lang="nl-BE" dirty="0" err="1"/>
              <a:t>Nochebuena</a:t>
            </a:r>
            <a:r>
              <a:rPr lang="nl-BE" dirty="0"/>
              <a:t> (KERSTAVOND)</a:t>
            </a:r>
          </a:p>
          <a:p>
            <a:r>
              <a:rPr lang="nl-BE" dirty="0"/>
              <a:t>C/ en </a:t>
            </a:r>
            <a:r>
              <a:rPr lang="nl-BE" dirty="0" err="1"/>
              <a:t>ocasión</a:t>
            </a:r>
            <a:r>
              <a:rPr lang="nl-BE" dirty="0"/>
              <a:t> de </a:t>
            </a:r>
            <a:r>
              <a:rPr lang="nl-BE" dirty="0" err="1"/>
              <a:t>Nochevieja</a:t>
            </a:r>
            <a:r>
              <a:rPr lang="nl-BE" dirty="0"/>
              <a:t> (OUDEJAARSAVOND)</a:t>
            </a:r>
          </a:p>
        </p:txBody>
      </p:sp>
      <p:pic>
        <p:nvPicPr>
          <p:cNvPr id="4098" name="Picture 2" descr="Afbeeldingsresultaat voor ropa interior roja">
            <a:extLst>
              <a:ext uri="{FF2B5EF4-FFF2-40B4-BE49-F238E27FC236}">
                <a16:creationId xmlns:a16="http://schemas.microsoft.com/office/drawing/2014/main" id="{44991460-46C6-4B69-898A-1E2C6805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139"/>
            <a:ext cx="1713252" cy="23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ropa interior roja">
            <a:extLst>
              <a:ext uri="{FF2B5EF4-FFF2-40B4-BE49-F238E27FC236}">
                <a16:creationId xmlns:a16="http://schemas.microsoft.com/office/drawing/2014/main" id="{480DA586-15AA-429B-BECE-8B297CE6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04660"/>
            <a:ext cx="25193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7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7AD249-24C4-4A70-8402-0C0ECF3E4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9. La </a:t>
            </a:r>
            <a:r>
              <a:rPr lang="nl-BE" dirty="0" err="1"/>
              <a:t>noche</a:t>
            </a:r>
            <a:r>
              <a:rPr lang="nl-BE" dirty="0"/>
              <a:t> de 5 de </a:t>
            </a:r>
            <a:r>
              <a:rPr lang="nl-BE" dirty="0" err="1"/>
              <a:t>enero</a:t>
            </a:r>
            <a:r>
              <a:rPr lang="nl-BE" dirty="0"/>
              <a:t> es importante para los </a:t>
            </a:r>
            <a:r>
              <a:rPr lang="nl-BE" dirty="0" err="1"/>
              <a:t>niños</a:t>
            </a:r>
            <a:r>
              <a:rPr lang="nl-BE" dirty="0"/>
              <a:t> en España. Si se </a:t>
            </a:r>
            <a:r>
              <a:rPr lang="nl-BE" dirty="0" err="1"/>
              <a:t>han</a:t>
            </a:r>
            <a:r>
              <a:rPr lang="nl-BE" dirty="0"/>
              <a:t> </a:t>
            </a:r>
            <a:r>
              <a:rPr lang="nl-BE" dirty="0" err="1"/>
              <a:t>portado</a:t>
            </a:r>
            <a:r>
              <a:rPr lang="nl-BE" dirty="0"/>
              <a:t> </a:t>
            </a:r>
            <a:r>
              <a:rPr lang="nl-BE" dirty="0" err="1"/>
              <a:t>bien</a:t>
            </a:r>
            <a:r>
              <a:rPr lang="nl-BE" dirty="0"/>
              <a:t>, los </a:t>
            </a:r>
            <a:r>
              <a:rPr lang="nl-BE" b="1" dirty="0" err="1"/>
              <a:t>Reyes</a:t>
            </a:r>
            <a:r>
              <a:rPr lang="nl-BE" b="1" dirty="0"/>
              <a:t> </a:t>
            </a:r>
            <a:r>
              <a:rPr lang="nl-BE" b="1" dirty="0" err="1"/>
              <a:t>Magos</a:t>
            </a:r>
            <a:r>
              <a:rPr lang="nl-BE" b="1" dirty="0"/>
              <a:t> </a:t>
            </a:r>
            <a:r>
              <a:rPr lang="nl-BE" dirty="0"/>
              <a:t>les </a:t>
            </a:r>
            <a:r>
              <a:rPr lang="nl-BE" dirty="0" err="1"/>
              <a:t>traen</a:t>
            </a:r>
            <a:r>
              <a:rPr lang="nl-BE" dirty="0"/>
              <a:t>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regalos</a:t>
            </a:r>
            <a:r>
              <a:rPr lang="nl-BE" dirty="0"/>
              <a:t>. Si se </a:t>
            </a:r>
            <a:r>
              <a:rPr lang="nl-BE" dirty="0" err="1"/>
              <a:t>han</a:t>
            </a:r>
            <a:r>
              <a:rPr lang="nl-BE" dirty="0"/>
              <a:t> </a:t>
            </a:r>
            <a:r>
              <a:rPr lang="nl-BE" dirty="0" err="1"/>
              <a:t>portado</a:t>
            </a:r>
            <a:r>
              <a:rPr lang="nl-BE" dirty="0"/>
              <a:t> mal, les </a:t>
            </a:r>
            <a:r>
              <a:rPr lang="nl-BE" dirty="0" err="1"/>
              <a:t>traen</a:t>
            </a:r>
            <a:r>
              <a:rPr lang="nl-BE" dirty="0"/>
              <a:t> …………………</a:t>
            </a:r>
          </a:p>
          <a:p>
            <a:pPr marL="0" indent="0">
              <a:buNone/>
            </a:pPr>
            <a:r>
              <a:rPr lang="nl-BE" dirty="0"/>
              <a:t>5 januari is erg belangrijk voor de kinderen in Spanje, dan komen de Drie Koningen met cadeautjes. Als ze stout zijn geweest, brengen ze..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A/ </a:t>
            </a:r>
            <a:r>
              <a:rPr lang="nl-BE" dirty="0" err="1"/>
              <a:t>Piedras</a:t>
            </a:r>
            <a:r>
              <a:rPr lang="nl-BE" dirty="0"/>
              <a:t> (stenen)</a:t>
            </a:r>
          </a:p>
          <a:p>
            <a:pPr marL="0" indent="0">
              <a:buNone/>
            </a:pPr>
            <a:r>
              <a:rPr lang="nl-BE" dirty="0"/>
              <a:t>B/ Cartón (karton)</a:t>
            </a:r>
          </a:p>
          <a:p>
            <a:pPr marL="0" indent="0">
              <a:buNone/>
            </a:pPr>
            <a:r>
              <a:rPr lang="nl-BE" dirty="0"/>
              <a:t>C/ Carbón (steenkool/carbon)</a:t>
            </a:r>
          </a:p>
        </p:txBody>
      </p:sp>
    </p:spTree>
    <p:extLst>
      <p:ext uri="{BB962C8B-B14F-4D97-AF65-F5344CB8AC3E}">
        <p14:creationId xmlns:p14="http://schemas.microsoft.com/office/powerpoint/2010/main" val="369782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AA180F-B4DD-4117-BE3E-446B62752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10. </a:t>
            </a:r>
            <a:r>
              <a:rPr lang="nl-BE" b="1" dirty="0"/>
              <a:t>La </a:t>
            </a:r>
            <a:r>
              <a:rPr lang="nl-BE" b="1" dirty="0" err="1"/>
              <a:t>comida</a:t>
            </a:r>
            <a:r>
              <a:rPr lang="nl-BE" b="1" dirty="0"/>
              <a:t> de </a:t>
            </a:r>
            <a:r>
              <a:rPr lang="nl-BE" b="1" dirty="0" err="1"/>
              <a:t>Navidad</a:t>
            </a:r>
            <a:r>
              <a:rPr lang="nl-BE" b="1" dirty="0"/>
              <a:t> </a:t>
            </a:r>
            <a:r>
              <a:rPr lang="nl-BE" b="1" dirty="0" err="1"/>
              <a:t>tradicional</a:t>
            </a:r>
            <a:r>
              <a:rPr lang="nl-BE" b="1" dirty="0"/>
              <a:t> </a:t>
            </a:r>
            <a:r>
              <a:rPr lang="nl-BE" dirty="0"/>
              <a:t>en España es:</a:t>
            </a:r>
          </a:p>
          <a:p>
            <a:endParaRPr lang="nl-BE" dirty="0"/>
          </a:p>
          <a:p>
            <a:r>
              <a:rPr lang="nl-BE" dirty="0"/>
              <a:t>A/ </a:t>
            </a:r>
            <a:r>
              <a:rPr lang="nl-BE" dirty="0" err="1"/>
              <a:t>Pavo</a:t>
            </a:r>
            <a:r>
              <a:rPr lang="nl-BE" dirty="0"/>
              <a:t> </a:t>
            </a:r>
            <a:r>
              <a:rPr lang="nl-BE" dirty="0" err="1"/>
              <a:t>trufado</a:t>
            </a:r>
            <a:r>
              <a:rPr lang="nl-BE" dirty="0"/>
              <a:t> con </a:t>
            </a:r>
            <a:r>
              <a:rPr lang="nl-BE" dirty="0" err="1"/>
              <a:t>setas</a:t>
            </a:r>
            <a:endParaRPr lang="nl-BE" dirty="0"/>
          </a:p>
          <a:p>
            <a:r>
              <a:rPr lang="nl-BE" dirty="0"/>
              <a:t>B/ Carne de </a:t>
            </a:r>
            <a:r>
              <a:rPr lang="nl-BE" dirty="0" err="1"/>
              <a:t>ternera</a:t>
            </a:r>
            <a:r>
              <a:rPr lang="nl-BE" dirty="0"/>
              <a:t> </a:t>
            </a:r>
          </a:p>
          <a:p>
            <a:r>
              <a:rPr lang="nl-BE" dirty="0"/>
              <a:t>C/ </a:t>
            </a:r>
            <a:r>
              <a:rPr lang="nl-BE" dirty="0" err="1"/>
              <a:t>Cocido</a:t>
            </a:r>
            <a:r>
              <a:rPr lang="nl-BE" dirty="0"/>
              <a:t> </a:t>
            </a:r>
            <a:r>
              <a:rPr lang="nl-BE" dirty="0" err="1"/>
              <a:t>Navideño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5210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0BA2E-220E-49E6-B87F-246E1EA5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11. El </a:t>
            </a:r>
            <a:r>
              <a:rPr lang="nl-BE" dirty="0" err="1"/>
              <a:t>roscón</a:t>
            </a:r>
            <a:r>
              <a:rPr lang="nl-BE" dirty="0"/>
              <a:t> de </a:t>
            </a:r>
            <a:r>
              <a:rPr lang="nl-BE" dirty="0" err="1"/>
              <a:t>Reyes</a:t>
            </a:r>
            <a:endParaRPr lang="nl-BE" dirty="0"/>
          </a:p>
        </p:txBody>
      </p:sp>
      <p:pic>
        <p:nvPicPr>
          <p:cNvPr id="9218" name="Picture 2" descr="Kerst in Spanje: 9 tradities">
            <a:extLst>
              <a:ext uri="{FF2B5EF4-FFF2-40B4-BE49-F238E27FC236}">
                <a16:creationId xmlns:a16="http://schemas.microsoft.com/office/drawing/2014/main" id="{2695550A-1639-4CB4-8CD1-1963984191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4"/>
          <a:stretch/>
        </p:blipFill>
        <p:spPr bwMode="auto">
          <a:xfrm>
            <a:off x="3338004" y="1797917"/>
            <a:ext cx="4209100" cy="43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59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D374DC-2119-4170-9A39-B97C0454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4649"/>
            <a:ext cx="11072446" cy="3262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En el </a:t>
            </a:r>
            <a:r>
              <a:rPr lang="nl-BE" dirty="0" err="1"/>
              <a:t>roscón</a:t>
            </a:r>
            <a:r>
              <a:rPr lang="nl-BE" dirty="0"/>
              <a:t> </a:t>
            </a:r>
            <a:r>
              <a:rPr lang="nl-BE" dirty="0" err="1"/>
              <a:t>están</a:t>
            </a:r>
            <a:r>
              <a:rPr lang="nl-BE" dirty="0"/>
              <a:t> </a:t>
            </a:r>
            <a:r>
              <a:rPr lang="nl-BE" dirty="0" err="1"/>
              <a:t>escondidos</a:t>
            </a:r>
            <a:r>
              <a:rPr lang="nl-BE" dirty="0"/>
              <a:t>:</a:t>
            </a:r>
          </a:p>
          <a:p>
            <a:pPr marL="0" indent="0">
              <a:buNone/>
            </a:pPr>
            <a:r>
              <a:rPr lang="nl-BE" dirty="0"/>
              <a:t>El </a:t>
            </a:r>
            <a:r>
              <a:rPr lang="nl-BE" dirty="0" err="1"/>
              <a:t>haba</a:t>
            </a:r>
            <a:r>
              <a:rPr lang="nl-BE" dirty="0"/>
              <a:t> y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figurita</a:t>
            </a:r>
            <a:r>
              <a:rPr lang="nl-BE" dirty="0"/>
              <a:t> (een boon en een figuurtje)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A/ El </a:t>
            </a:r>
            <a:r>
              <a:rPr lang="nl-BE" dirty="0" err="1"/>
              <a:t>haba</a:t>
            </a:r>
            <a:r>
              <a:rPr lang="nl-BE" dirty="0"/>
              <a:t> significa: tú </a:t>
            </a:r>
            <a:r>
              <a:rPr lang="nl-BE" dirty="0" err="1"/>
              <a:t>pagas</a:t>
            </a:r>
            <a:r>
              <a:rPr lang="nl-BE" dirty="0"/>
              <a:t>  (boon = jij betaalt)</a:t>
            </a:r>
          </a:p>
          <a:p>
            <a:pPr marL="0" indent="0">
              <a:buNone/>
            </a:pPr>
            <a:r>
              <a:rPr lang="nl-BE" dirty="0"/>
              <a:t>B/ El </a:t>
            </a:r>
            <a:r>
              <a:rPr lang="nl-BE" dirty="0" err="1"/>
              <a:t>haba</a:t>
            </a:r>
            <a:r>
              <a:rPr lang="nl-BE" dirty="0"/>
              <a:t> significa: tú </a:t>
            </a:r>
            <a:r>
              <a:rPr lang="nl-BE" dirty="0" err="1"/>
              <a:t>tendrás</a:t>
            </a:r>
            <a:r>
              <a:rPr lang="nl-BE" dirty="0"/>
              <a:t> </a:t>
            </a:r>
            <a:r>
              <a:rPr lang="nl-BE" dirty="0" err="1"/>
              <a:t>suerte</a:t>
            </a:r>
            <a:r>
              <a:rPr lang="nl-BE" dirty="0"/>
              <a:t> (boon= je zult geluk hebben)</a:t>
            </a:r>
          </a:p>
          <a:p>
            <a:pPr marL="0" indent="0">
              <a:buNone/>
            </a:pPr>
            <a:r>
              <a:rPr lang="nl-BE" dirty="0"/>
              <a:t>C/ El </a:t>
            </a:r>
            <a:r>
              <a:rPr lang="nl-BE" dirty="0" err="1"/>
              <a:t>haba</a:t>
            </a:r>
            <a:r>
              <a:rPr lang="nl-BE" dirty="0"/>
              <a:t> significa: tú </a:t>
            </a:r>
            <a:r>
              <a:rPr lang="nl-BE" dirty="0" err="1"/>
              <a:t>eres</a:t>
            </a:r>
            <a:r>
              <a:rPr lang="nl-BE" dirty="0"/>
              <a:t> el </a:t>
            </a:r>
            <a:r>
              <a:rPr lang="nl-BE" dirty="0" err="1"/>
              <a:t>rey</a:t>
            </a:r>
            <a:r>
              <a:rPr lang="nl-BE" dirty="0"/>
              <a:t> de </a:t>
            </a:r>
            <a:r>
              <a:rPr lang="nl-BE" dirty="0" err="1"/>
              <a:t>hoy</a:t>
            </a:r>
            <a:r>
              <a:rPr lang="nl-BE" dirty="0"/>
              <a:t> (boon= jij bent de koning </a:t>
            </a:r>
            <a:r>
              <a:rPr lang="nl-BE" dirty="0" err="1"/>
              <a:t>vd</a:t>
            </a:r>
            <a:r>
              <a:rPr lang="nl-BE" dirty="0"/>
              <a:t> dag)</a:t>
            </a:r>
          </a:p>
        </p:txBody>
      </p:sp>
      <p:pic>
        <p:nvPicPr>
          <p:cNvPr id="7" name="Picture 2" descr="figura-haba">
            <a:extLst>
              <a:ext uri="{FF2B5EF4-FFF2-40B4-BE49-F238E27FC236}">
                <a16:creationId xmlns:a16="http://schemas.microsoft.com/office/drawing/2014/main" id="{146F8A88-E970-4280-BEE8-152B9A2BD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6" b="18831"/>
          <a:stretch/>
        </p:blipFill>
        <p:spPr bwMode="auto">
          <a:xfrm>
            <a:off x="5342877" y="426128"/>
            <a:ext cx="4466947" cy="27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2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turron">
            <a:extLst>
              <a:ext uri="{FF2B5EF4-FFF2-40B4-BE49-F238E27FC236}">
                <a16:creationId xmlns:a16="http://schemas.microsoft.com/office/drawing/2014/main" id="{07C02465-0B8A-4608-9789-09FC35142C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71463"/>
            <a:ext cx="4043363" cy="26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9E78ABE-F7A7-4B53-8732-CD1ABF371185}"/>
              </a:ext>
            </a:extLst>
          </p:cNvPr>
          <p:cNvSpPr txBox="1"/>
          <p:nvPr/>
        </p:nvSpPr>
        <p:spPr>
          <a:xfrm>
            <a:off x="633412" y="3127825"/>
            <a:ext cx="10925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1. ¿</a:t>
            </a:r>
            <a:r>
              <a:rPr lang="nl-BE" sz="2800" dirty="0"/>
              <a:t>Cómo se </a:t>
            </a:r>
            <a:r>
              <a:rPr lang="nl-BE" sz="2800" dirty="0" err="1"/>
              <a:t>llama</a:t>
            </a:r>
            <a:r>
              <a:rPr lang="nl-BE" sz="2800" dirty="0"/>
              <a:t> </a:t>
            </a:r>
            <a:r>
              <a:rPr lang="nl-BE" sz="2800" dirty="0" err="1"/>
              <a:t>esto</a:t>
            </a:r>
            <a:r>
              <a:rPr lang="nl-BE" sz="2800" dirty="0"/>
              <a:t>?</a:t>
            </a:r>
          </a:p>
          <a:p>
            <a:endParaRPr lang="nl-BE" sz="2800" dirty="0"/>
          </a:p>
          <a:p>
            <a:r>
              <a:rPr lang="nl-BE" sz="2800" dirty="0"/>
              <a:t>A/ </a:t>
            </a:r>
            <a:r>
              <a:rPr lang="nl-BE" sz="2800" dirty="0" err="1"/>
              <a:t>Mazapán</a:t>
            </a:r>
            <a:endParaRPr lang="nl-BE" sz="2800" dirty="0"/>
          </a:p>
          <a:p>
            <a:r>
              <a:rPr lang="nl-BE" sz="2800" dirty="0"/>
              <a:t>B/ </a:t>
            </a:r>
            <a:r>
              <a:rPr lang="nl-BE" sz="2800" dirty="0" err="1"/>
              <a:t>Turrón</a:t>
            </a:r>
            <a:endParaRPr lang="nl-BE" sz="2800" dirty="0"/>
          </a:p>
          <a:p>
            <a:r>
              <a:rPr lang="nl-BE" sz="2800" dirty="0"/>
              <a:t>C/ </a:t>
            </a:r>
            <a:r>
              <a:rPr lang="nl-BE" sz="2800" dirty="0" err="1"/>
              <a:t>Roscón</a:t>
            </a:r>
            <a:r>
              <a:rPr lang="nl-B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18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527025-B94C-41DC-A197-DA3864091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0349"/>
            <a:ext cx="10515600" cy="293661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2. La </a:t>
            </a:r>
            <a:r>
              <a:rPr lang="nl-BE" dirty="0" err="1"/>
              <a:t>lotería</a:t>
            </a:r>
            <a:r>
              <a:rPr lang="nl-BE" dirty="0"/>
              <a:t> de </a:t>
            </a:r>
            <a:r>
              <a:rPr lang="nl-BE" dirty="0" err="1"/>
              <a:t>Navidad</a:t>
            </a:r>
            <a:r>
              <a:rPr lang="nl-BE" dirty="0"/>
              <a:t> ‘ el GORDO’ </a:t>
            </a:r>
            <a:r>
              <a:rPr lang="nl-BE" dirty="0" err="1"/>
              <a:t>siempre</a:t>
            </a:r>
            <a:r>
              <a:rPr lang="nl-BE" dirty="0"/>
              <a:t> </a:t>
            </a:r>
            <a:r>
              <a:rPr lang="nl-BE" dirty="0" err="1"/>
              <a:t>tiene</a:t>
            </a:r>
            <a:r>
              <a:rPr lang="nl-BE" dirty="0"/>
              <a:t> el </a:t>
            </a:r>
            <a:r>
              <a:rPr lang="nl-BE" dirty="0" err="1"/>
              <a:t>sorteo</a:t>
            </a:r>
            <a:endParaRPr lang="nl-BE" dirty="0"/>
          </a:p>
          <a:p>
            <a:endParaRPr lang="nl-BE" dirty="0"/>
          </a:p>
          <a:p>
            <a:r>
              <a:rPr lang="nl-BE" dirty="0"/>
              <a:t>A/ el 22 de </a:t>
            </a:r>
            <a:r>
              <a:rPr lang="nl-BE" dirty="0" err="1"/>
              <a:t>diciembre</a:t>
            </a:r>
            <a:endParaRPr lang="nl-BE" dirty="0"/>
          </a:p>
          <a:p>
            <a:r>
              <a:rPr lang="nl-BE" dirty="0"/>
              <a:t>B/ el 25  de </a:t>
            </a:r>
            <a:r>
              <a:rPr lang="nl-BE" dirty="0" err="1"/>
              <a:t>diciembre</a:t>
            </a:r>
            <a:endParaRPr lang="nl-BE" dirty="0"/>
          </a:p>
          <a:p>
            <a:r>
              <a:rPr lang="nl-BE" dirty="0"/>
              <a:t>C/ el 31  de </a:t>
            </a:r>
            <a:r>
              <a:rPr lang="nl-BE" dirty="0" err="1"/>
              <a:t>diciembre</a:t>
            </a:r>
            <a:endParaRPr lang="nl-BE" dirty="0"/>
          </a:p>
          <a:p>
            <a:endParaRPr lang="nl-BE" dirty="0"/>
          </a:p>
        </p:txBody>
      </p:sp>
      <p:pic>
        <p:nvPicPr>
          <p:cNvPr id="4" name="Picture 2" descr="http://bejaraldia.es/wp-content/uploads/decimo-premiado-con-el-gordo-de-la-loteria.png">
            <a:extLst>
              <a:ext uri="{FF2B5EF4-FFF2-40B4-BE49-F238E27FC236}">
                <a16:creationId xmlns:a16="http://schemas.microsoft.com/office/drawing/2014/main" id="{C5AC969C-5584-469A-AB9D-3819237C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8324"/>
            <a:ext cx="5627962" cy="2901919"/>
          </a:xfrm>
          <a:prstGeom prst="rect">
            <a:avLst/>
          </a:prstGeom>
          <a:noFill/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1F19AB0-770C-447A-BED1-F12F1146E101}"/>
              </a:ext>
            </a:extLst>
          </p:cNvPr>
          <p:cNvSpPr/>
          <p:nvPr/>
        </p:nvSpPr>
        <p:spPr>
          <a:xfrm>
            <a:off x="2705100" y="1743075"/>
            <a:ext cx="33337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66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77E310-A18F-4402-A996-8388A1E9B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9125"/>
            <a:ext cx="10515600" cy="2847837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3. El </a:t>
            </a:r>
            <a:r>
              <a:rPr lang="nl-BE" dirty="0" err="1"/>
              <a:t>Gordo</a:t>
            </a:r>
            <a:r>
              <a:rPr lang="nl-BE" dirty="0"/>
              <a:t> (“De Vette”)..se </a:t>
            </a:r>
            <a:r>
              <a:rPr lang="nl-BE" dirty="0" err="1"/>
              <a:t>puede</a:t>
            </a:r>
            <a:r>
              <a:rPr lang="nl-BE" dirty="0"/>
              <a:t> </a:t>
            </a:r>
            <a:r>
              <a:rPr lang="nl-BE" dirty="0" err="1"/>
              <a:t>ganar</a:t>
            </a:r>
            <a:endParaRPr lang="nl-BE" dirty="0"/>
          </a:p>
          <a:p>
            <a:r>
              <a:rPr lang="nl-BE" dirty="0"/>
              <a:t>A/ </a:t>
            </a:r>
            <a:r>
              <a:rPr lang="nl-BE" dirty="0" err="1"/>
              <a:t>mil</a:t>
            </a:r>
            <a:r>
              <a:rPr lang="nl-BE" dirty="0"/>
              <a:t> </a:t>
            </a:r>
            <a:r>
              <a:rPr lang="nl-BE" dirty="0" err="1"/>
              <a:t>millones</a:t>
            </a:r>
            <a:r>
              <a:rPr lang="nl-BE" dirty="0"/>
              <a:t> de </a:t>
            </a:r>
            <a:r>
              <a:rPr lang="nl-BE" dirty="0" err="1"/>
              <a:t>euros</a:t>
            </a:r>
            <a:endParaRPr lang="nl-BE" dirty="0"/>
          </a:p>
          <a:p>
            <a:r>
              <a:rPr lang="nl-BE" dirty="0"/>
              <a:t>B/ dos </a:t>
            </a:r>
            <a:r>
              <a:rPr lang="nl-BE" dirty="0" err="1"/>
              <a:t>mil</a:t>
            </a:r>
            <a:r>
              <a:rPr lang="nl-BE" dirty="0"/>
              <a:t> </a:t>
            </a:r>
            <a:r>
              <a:rPr lang="nl-BE" dirty="0" err="1"/>
              <a:t>millones</a:t>
            </a:r>
            <a:r>
              <a:rPr lang="nl-BE" dirty="0"/>
              <a:t> de </a:t>
            </a:r>
            <a:r>
              <a:rPr lang="nl-BE" dirty="0" err="1"/>
              <a:t>euros</a:t>
            </a:r>
            <a:endParaRPr lang="nl-BE" dirty="0"/>
          </a:p>
          <a:p>
            <a:r>
              <a:rPr lang="nl-BE" dirty="0"/>
              <a:t>C/ tres </a:t>
            </a:r>
            <a:r>
              <a:rPr lang="nl-BE" dirty="0" err="1"/>
              <a:t>mil</a:t>
            </a:r>
            <a:r>
              <a:rPr lang="nl-BE" dirty="0"/>
              <a:t> </a:t>
            </a:r>
            <a:r>
              <a:rPr lang="nl-BE" dirty="0" err="1"/>
              <a:t>millones</a:t>
            </a:r>
            <a:r>
              <a:rPr lang="nl-BE" dirty="0"/>
              <a:t> de </a:t>
            </a:r>
            <a:r>
              <a:rPr lang="nl-BE" dirty="0" err="1"/>
              <a:t>euros</a:t>
            </a:r>
            <a:endParaRPr lang="nl-BE" dirty="0"/>
          </a:p>
        </p:txBody>
      </p:sp>
      <p:pic>
        <p:nvPicPr>
          <p:cNvPr id="4" name="Picture 2" descr="http://bejaraldia.es/wp-content/uploads/decimo-premiado-con-el-gordo-de-la-loteria.png">
            <a:extLst>
              <a:ext uri="{FF2B5EF4-FFF2-40B4-BE49-F238E27FC236}">
                <a16:creationId xmlns:a16="http://schemas.microsoft.com/office/drawing/2014/main" id="{17F16468-293A-4363-A614-385E108A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"/>
            <a:ext cx="5523076" cy="2847837"/>
          </a:xfrm>
          <a:prstGeom prst="rect">
            <a:avLst/>
          </a:prstGeom>
          <a:noFill/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A7A690A-7277-4B57-90B1-D7C700900034}"/>
              </a:ext>
            </a:extLst>
          </p:cNvPr>
          <p:cNvSpPr/>
          <p:nvPr/>
        </p:nvSpPr>
        <p:spPr>
          <a:xfrm>
            <a:off x="2695575" y="1704975"/>
            <a:ext cx="28575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448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E95429-F402-4413-AC01-9429BA5F1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1720"/>
            <a:ext cx="10515600" cy="288524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4. ¿Por qué </a:t>
            </a:r>
            <a:r>
              <a:rPr lang="nl-BE" dirty="0" err="1"/>
              <a:t>exactamente</a:t>
            </a:r>
            <a:r>
              <a:rPr lang="nl-BE" dirty="0"/>
              <a:t> los </a:t>
            </a:r>
            <a:r>
              <a:rPr lang="nl-BE" dirty="0" err="1"/>
              <a:t>niños</a:t>
            </a:r>
            <a:r>
              <a:rPr lang="nl-BE" dirty="0"/>
              <a:t> </a:t>
            </a:r>
            <a:r>
              <a:rPr lang="nl-BE" b="1" dirty="0"/>
              <a:t>del </a:t>
            </a:r>
            <a:r>
              <a:rPr lang="nl-BE" b="1" dirty="0" err="1"/>
              <a:t>colegio</a:t>
            </a:r>
            <a:r>
              <a:rPr lang="nl-BE" b="1" dirty="0"/>
              <a:t> San </a:t>
            </a:r>
            <a:r>
              <a:rPr lang="nl-BE" b="1" dirty="0" err="1"/>
              <a:t>Ildefonso</a:t>
            </a:r>
            <a:r>
              <a:rPr lang="nl-BE" b="1" dirty="0"/>
              <a:t> </a:t>
            </a:r>
            <a:r>
              <a:rPr lang="nl-BE" dirty="0" err="1"/>
              <a:t>cantan</a:t>
            </a:r>
            <a:r>
              <a:rPr lang="nl-BE" dirty="0"/>
              <a:t> los </a:t>
            </a:r>
            <a:r>
              <a:rPr lang="nl-BE" dirty="0" err="1"/>
              <a:t>números</a:t>
            </a:r>
            <a:r>
              <a:rPr lang="nl-BE" dirty="0"/>
              <a:t> del </a:t>
            </a:r>
            <a:r>
              <a:rPr lang="nl-BE" dirty="0" err="1"/>
              <a:t>Gordo</a:t>
            </a:r>
            <a:r>
              <a:rPr lang="nl-BE" dirty="0"/>
              <a:t>?</a:t>
            </a:r>
          </a:p>
          <a:p>
            <a:pPr marL="0" indent="0">
              <a:buNone/>
            </a:pPr>
            <a:r>
              <a:rPr lang="nl-BE" dirty="0"/>
              <a:t>A/ es el </a:t>
            </a:r>
            <a:r>
              <a:rPr lang="nl-BE" dirty="0" err="1"/>
              <a:t>colegio</a:t>
            </a:r>
            <a:r>
              <a:rPr lang="nl-BE" dirty="0"/>
              <a:t> </a:t>
            </a:r>
            <a:r>
              <a:rPr lang="nl-BE" dirty="0" err="1"/>
              <a:t>más</a:t>
            </a:r>
            <a:r>
              <a:rPr lang="nl-BE" dirty="0"/>
              <a:t> </a:t>
            </a:r>
            <a:r>
              <a:rPr lang="nl-BE" dirty="0" err="1"/>
              <a:t>antiguo</a:t>
            </a:r>
            <a:r>
              <a:rPr lang="nl-BE" dirty="0"/>
              <a:t> de España (400 </a:t>
            </a:r>
            <a:r>
              <a:rPr lang="nl-BE" dirty="0" err="1"/>
              <a:t>años</a:t>
            </a:r>
            <a:r>
              <a:rPr lang="nl-BE" dirty="0"/>
              <a:t>)</a:t>
            </a:r>
          </a:p>
          <a:p>
            <a:pPr marL="0" indent="0">
              <a:buNone/>
            </a:pPr>
            <a:r>
              <a:rPr lang="nl-BE" dirty="0"/>
              <a:t>B/ es el </a:t>
            </a:r>
            <a:r>
              <a:rPr lang="nl-BE" dirty="0" err="1"/>
              <a:t>colegio</a:t>
            </a:r>
            <a:r>
              <a:rPr lang="nl-BE" dirty="0"/>
              <a:t> del </a:t>
            </a:r>
            <a:r>
              <a:rPr lang="nl-BE" dirty="0" err="1"/>
              <a:t>Rey</a:t>
            </a:r>
            <a:r>
              <a:rPr lang="nl-BE" dirty="0"/>
              <a:t> de España</a:t>
            </a:r>
          </a:p>
          <a:p>
            <a:pPr marL="0" indent="0">
              <a:buNone/>
            </a:pPr>
            <a:r>
              <a:rPr lang="nl-BE" dirty="0"/>
              <a:t>C/ es el </a:t>
            </a:r>
            <a:r>
              <a:rPr lang="nl-BE" dirty="0" err="1"/>
              <a:t>colegio</a:t>
            </a:r>
            <a:r>
              <a:rPr lang="nl-BE" dirty="0"/>
              <a:t> </a:t>
            </a:r>
            <a:r>
              <a:rPr lang="nl-BE" dirty="0" err="1"/>
              <a:t>más</a:t>
            </a:r>
            <a:r>
              <a:rPr lang="nl-BE" dirty="0"/>
              <a:t> </a:t>
            </a:r>
            <a:r>
              <a:rPr lang="nl-BE" dirty="0" err="1"/>
              <a:t>lujoso</a:t>
            </a:r>
            <a:r>
              <a:rPr lang="nl-BE" dirty="0"/>
              <a:t> de España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F36CBD-30AA-4971-BC0E-F90583B70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7" t="19547" r="43713" b="38382"/>
          <a:stretch/>
        </p:blipFill>
        <p:spPr>
          <a:xfrm>
            <a:off x="661756" y="235258"/>
            <a:ext cx="4469537" cy="29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5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AD83A-3F7A-4EBC-A452-7C52F172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Onlinemedia 6" title="32.365: El premio Gordo de la Lotería de Navidad 2008">
            <a:hlinkClick r:id="" action="ppaction://media"/>
            <a:extLst>
              <a:ext uri="{FF2B5EF4-FFF2-40B4-BE49-F238E27FC236}">
                <a16:creationId xmlns:a16="http://schemas.microsoft.com/office/drawing/2014/main" id="{1C0EC77F-EED7-4596-855C-563B70C9533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67200" y="297180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057F91-AF2A-4903-96F3-CA254ADAC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7991"/>
            <a:ext cx="10515600" cy="3708971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 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5. En la </a:t>
            </a:r>
            <a:r>
              <a:rPr lang="nl-BE" dirty="0" err="1"/>
              <a:t>Misa</a:t>
            </a:r>
            <a:r>
              <a:rPr lang="nl-BE" dirty="0"/>
              <a:t> de </a:t>
            </a:r>
            <a:r>
              <a:rPr lang="nl-BE" dirty="0" err="1"/>
              <a:t>gallo</a:t>
            </a:r>
            <a:r>
              <a:rPr lang="nl-BE" dirty="0"/>
              <a:t> (Kerstmis) se </a:t>
            </a:r>
            <a:r>
              <a:rPr lang="nl-BE" dirty="0" err="1"/>
              <a:t>cantan</a:t>
            </a:r>
            <a:r>
              <a:rPr lang="nl-BE" dirty="0"/>
              <a:t> “</a:t>
            </a:r>
            <a:r>
              <a:rPr lang="nl-BE" i="1" dirty="0" err="1"/>
              <a:t>villancicos</a:t>
            </a:r>
            <a:r>
              <a:rPr lang="nl-BE" dirty="0"/>
              <a:t>” y </a:t>
            </a:r>
            <a:r>
              <a:rPr lang="nl-BE" dirty="0" err="1"/>
              <a:t>tocan</a:t>
            </a:r>
            <a:r>
              <a:rPr lang="nl-BE" dirty="0"/>
              <a:t>:</a:t>
            </a:r>
          </a:p>
          <a:p>
            <a:endParaRPr lang="nl-BE" dirty="0"/>
          </a:p>
          <a:p>
            <a:r>
              <a:rPr lang="nl-BE" dirty="0"/>
              <a:t>A/ </a:t>
            </a:r>
            <a:r>
              <a:rPr lang="nl-BE" dirty="0" err="1"/>
              <a:t>ambomba</a:t>
            </a:r>
            <a:r>
              <a:rPr lang="nl-BE" dirty="0"/>
              <a:t> y </a:t>
            </a:r>
            <a:r>
              <a:rPr lang="nl-BE" dirty="0" err="1"/>
              <a:t>pandareta</a:t>
            </a:r>
            <a:r>
              <a:rPr lang="nl-BE" dirty="0"/>
              <a:t> (rommelpot en tamboerijn)</a:t>
            </a:r>
          </a:p>
          <a:p>
            <a:r>
              <a:rPr lang="nl-BE" dirty="0"/>
              <a:t>B/ </a:t>
            </a:r>
            <a:r>
              <a:rPr lang="nl-BE" dirty="0" err="1"/>
              <a:t>ambomba</a:t>
            </a:r>
            <a:r>
              <a:rPr lang="nl-BE" dirty="0"/>
              <a:t> y la </a:t>
            </a:r>
            <a:r>
              <a:rPr lang="nl-BE" dirty="0" err="1"/>
              <a:t>batería</a:t>
            </a:r>
            <a:r>
              <a:rPr lang="nl-BE" dirty="0"/>
              <a:t> (rommelpot en drum)</a:t>
            </a:r>
          </a:p>
          <a:p>
            <a:endParaRPr lang="nl-BE" dirty="0"/>
          </a:p>
        </p:txBody>
      </p:sp>
      <p:pic>
        <p:nvPicPr>
          <p:cNvPr id="5122" name="Picture 2" descr="Afbeeldingsresultaat voor misa de gallo granada">
            <a:extLst>
              <a:ext uri="{FF2B5EF4-FFF2-40B4-BE49-F238E27FC236}">
                <a16:creationId xmlns:a16="http://schemas.microsoft.com/office/drawing/2014/main" id="{4B9C1040-728C-4864-847A-F5D9ABB13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r="9899"/>
          <a:stretch/>
        </p:blipFill>
        <p:spPr bwMode="auto">
          <a:xfrm>
            <a:off x="933450" y="457200"/>
            <a:ext cx="3132524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">
            <a:extLst>
              <a:ext uri="{FF2B5EF4-FFF2-40B4-BE49-F238E27FC236}">
                <a16:creationId xmlns:a16="http://schemas.microsoft.com/office/drawing/2014/main" id="{27910546-07AA-4116-A6E5-2F872054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523875"/>
            <a:ext cx="33813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6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17FCD0-E7D0-468A-AF47-A0246153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6. De “</a:t>
            </a:r>
            <a:r>
              <a:rPr lang="nl-BE" b="1" dirty="0"/>
              <a:t>middernachtmis” op kerstavond </a:t>
            </a:r>
            <a:r>
              <a:rPr lang="nl-BE" dirty="0"/>
              <a:t>= …………………….en </a:t>
            </a:r>
            <a:r>
              <a:rPr lang="nl-BE" dirty="0" err="1"/>
              <a:t>español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A/ La </a:t>
            </a:r>
            <a:r>
              <a:rPr lang="nl-BE" dirty="0" err="1"/>
              <a:t>misa</a:t>
            </a:r>
            <a:r>
              <a:rPr lang="nl-BE" dirty="0"/>
              <a:t> del </a:t>
            </a:r>
            <a:r>
              <a:rPr lang="nl-BE" dirty="0" err="1"/>
              <a:t>asno</a:t>
            </a:r>
            <a:endParaRPr lang="nl-BE" dirty="0"/>
          </a:p>
          <a:p>
            <a:r>
              <a:rPr lang="nl-BE" dirty="0"/>
              <a:t>B/ la </a:t>
            </a:r>
            <a:r>
              <a:rPr lang="nl-BE" dirty="0" err="1"/>
              <a:t>misa</a:t>
            </a:r>
            <a:r>
              <a:rPr lang="nl-BE" dirty="0"/>
              <a:t> de la </a:t>
            </a:r>
            <a:r>
              <a:rPr lang="nl-BE" dirty="0" err="1"/>
              <a:t>vaca</a:t>
            </a:r>
            <a:endParaRPr lang="nl-BE" dirty="0"/>
          </a:p>
          <a:p>
            <a:r>
              <a:rPr lang="nl-BE" dirty="0"/>
              <a:t>C/ la </a:t>
            </a:r>
            <a:r>
              <a:rPr lang="nl-BE" dirty="0" err="1"/>
              <a:t>misa</a:t>
            </a:r>
            <a:r>
              <a:rPr lang="nl-BE" dirty="0"/>
              <a:t> del </a:t>
            </a:r>
            <a:r>
              <a:rPr lang="nl-BE" dirty="0" err="1"/>
              <a:t>gallo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4973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721B3-A729-4154-AB39-315BFF54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7. ¿</a:t>
            </a:r>
            <a:r>
              <a:rPr lang="nl-BE" dirty="0" err="1"/>
              <a:t>Verdadero</a:t>
            </a:r>
            <a:r>
              <a:rPr lang="nl-BE" dirty="0"/>
              <a:t> o </a:t>
            </a:r>
            <a:r>
              <a:rPr lang="nl-BE" dirty="0" err="1"/>
              <a:t>falso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2BA36-8849-49F2-B373-AF362ADC3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Un </a:t>
            </a:r>
            <a:r>
              <a:rPr lang="es-ES" b="1" i="1" dirty="0"/>
              <a:t>caganer</a:t>
            </a:r>
            <a:r>
              <a:rPr lang="es-ES" dirty="0"/>
              <a:t> es una figurita que se pone en los belenes como tradición en Andalucía normalmente escondida en un rincón, detrás de un arbusto, en postura de estar defecando.</a:t>
            </a:r>
          </a:p>
          <a:p>
            <a:endParaRPr lang="es-ES" dirty="0"/>
          </a:p>
          <a:p>
            <a:pPr marL="0" indent="0">
              <a:buNone/>
            </a:pPr>
            <a:r>
              <a:rPr lang="nl-NL" dirty="0"/>
              <a:t>= Beeldje een gehurkt mannetje met </a:t>
            </a:r>
            <a:r>
              <a:rPr lang="nl-NL" dirty="0" err="1"/>
              <a:t>omlaaggetrokken</a:t>
            </a:r>
            <a:r>
              <a:rPr lang="nl-NL" dirty="0"/>
              <a:t> broek  dat zijn behoefte zit te doen. Ook de vrouwelijke variant (</a:t>
            </a:r>
            <a:r>
              <a:rPr lang="nl-NL" i="1" dirty="0" err="1"/>
              <a:t>caganera</a:t>
            </a:r>
            <a:r>
              <a:rPr lang="nl-NL" dirty="0"/>
              <a:t>) komt voor. De beeldjes worden in Andalucía gebruikt in </a:t>
            </a:r>
            <a:r>
              <a:rPr lang="nl-NL" dirty="0">
                <a:hlinkClick r:id="rId2" tooltip="Kerstst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kersttaferelen</a:t>
            </a:r>
            <a:r>
              <a:rPr lang="nl-NL" dirty="0"/>
              <a:t> van de geboorte van Jezus, net zoals de drie </a:t>
            </a:r>
            <a:r>
              <a:rPr lang="nl-NL" dirty="0">
                <a:hlinkClick r:id="rId3" tooltip="Wijzen uit het oost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wijzen uit het oosten</a:t>
            </a:r>
            <a:r>
              <a:rPr lang="nl-NL" dirty="0"/>
              <a:t> en andere figuren daar traditioneel deel van uitmaken.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24317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532</Words>
  <Application>Microsoft Office PowerPoint</Application>
  <PresentationFormat>Breedbeeld</PresentationFormat>
  <Paragraphs>59</Paragraphs>
  <Slides>15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Quiz Navidad y Año Nuevo diciembre 2020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7. ¿Verdadero o falso?</vt:lpstr>
      <vt:lpstr>PowerPoint-presentatie</vt:lpstr>
      <vt:lpstr>PowerPoint-presentatie</vt:lpstr>
      <vt:lpstr>PowerPoint-presentatie</vt:lpstr>
      <vt:lpstr>PowerPoint-presentatie</vt:lpstr>
      <vt:lpstr>11. El roscón de Reyes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petra maqueda maqueda</dc:creator>
  <cp:lastModifiedBy>petra</cp:lastModifiedBy>
  <cp:revision>17</cp:revision>
  <dcterms:created xsi:type="dcterms:W3CDTF">2019-12-17T10:22:44Z</dcterms:created>
  <dcterms:modified xsi:type="dcterms:W3CDTF">2020-12-14T18:09:49Z</dcterms:modified>
</cp:coreProperties>
</file>