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FFFF"/>
    <a:srgbClr val="FFFF99"/>
    <a:srgbClr val="9B78CA"/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94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034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351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211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16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984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764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773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867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688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638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F5E5B5-74E5-4E64-9C48-DF0E09C1DC2C}" type="datetimeFigureOut">
              <a:rPr lang="nl-BE" smtClean="0"/>
              <a:t>28/09/2021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C5FDC1-128A-4C16-9FC0-AE928E7B95AB}" type="slidenum">
              <a:rPr lang="nl-BE" smtClean="0"/>
              <a:t>‹nr.›</a:t>
            </a:fld>
            <a:endParaRPr lang="nl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00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renderespanol.org/gramatica/demostrativos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8762" y="4545931"/>
            <a:ext cx="10058400" cy="1143000"/>
          </a:xfrm>
        </p:spPr>
        <p:txBody>
          <a:bodyPr/>
          <a:lstStyle/>
          <a:p>
            <a:endParaRPr lang="nl-BE" b="1" i="1" cap="non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BE" b="1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 </a:t>
            </a:r>
            <a:r>
              <a:rPr lang="nl-BE" b="1" spc="0" dirty="0" err="1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camino</a:t>
            </a:r>
            <a:r>
              <a:rPr lang="nl-BE" b="1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066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3156" y="316089"/>
            <a:ext cx="4560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u="sng" dirty="0" err="1"/>
              <a:t>Verbos</a:t>
            </a:r>
            <a:r>
              <a:rPr lang="nl-BE" sz="3600" b="1" u="sng" dirty="0"/>
              <a:t> </a:t>
            </a:r>
            <a:r>
              <a:rPr lang="nl-BE" sz="3600" b="1" u="sng" dirty="0" err="1"/>
              <a:t>reflexivos</a:t>
            </a:r>
            <a:endParaRPr lang="nl-BE" sz="36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587022" y="1467556"/>
            <a:ext cx="2167467" cy="353943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2800" b="1" dirty="0" err="1"/>
              <a:t>lavarse</a:t>
            </a:r>
            <a:endParaRPr lang="nl-BE" sz="2800" b="1" dirty="0"/>
          </a:p>
          <a:p>
            <a:endParaRPr lang="nl-BE" sz="2800" b="1" dirty="0"/>
          </a:p>
          <a:p>
            <a:r>
              <a:rPr lang="nl-BE" sz="2800" b="1" dirty="0">
                <a:solidFill>
                  <a:srgbClr val="FF0000"/>
                </a:solidFill>
              </a:rPr>
              <a:t>me</a:t>
            </a:r>
            <a:r>
              <a:rPr lang="nl-BE" sz="2800" dirty="0"/>
              <a:t> lav</a:t>
            </a:r>
            <a:r>
              <a:rPr lang="nl-BE" sz="2800" b="1" dirty="0">
                <a:solidFill>
                  <a:srgbClr val="FF0000"/>
                </a:solidFill>
              </a:rPr>
              <a:t>o</a:t>
            </a:r>
          </a:p>
          <a:p>
            <a:r>
              <a:rPr lang="nl-BE" sz="2800" b="1" dirty="0">
                <a:solidFill>
                  <a:srgbClr val="FF0000"/>
                </a:solidFill>
              </a:rPr>
              <a:t>te</a:t>
            </a:r>
            <a:r>
              <a:rPr lang="nl-BE" sz="2800" dirty="0"/>
              <a:t> lav</a:t>
            </a:r>
            <a:r>
              <a:rPr lang="nl-BE" sz="2800" b="1" dirty="0">
                <a:solidFill>
                  <a:srgbClr val="FF0000"/>
                </a:solidFill>
              </a:rPr>
              <a:t>as</a:t>
            </a:r>
          </a:p>
          <a:p>
            <a:r>
              <a:rPr lang="nl-BE" sz="2800" b="1" dirty="0">
                <a:solidFill>
                  <a:srgbClr val="FF0000"/>
                </a:solidFill>
              </a:rPr>
              <a:t>se</a:t>
            </a:r>
            <a:r>
              <a:rPr lang="nl-BE" sz="2800" dirty="0"/>
              <a:t> lav</a:t>
            </a:r>
            <a:r>
              <a:rPr lang="nl-BE" sz="2800" b="1" dirty="0">
                <a:solidFill>
                  <a:srgbClr val="FF0000"/>
                </a:solidFill>
              </a:rPr>
              <a:t>a</a:t>
            </a:r>
          </a:p>
          <a:p>
            <a:r>
              <a:rPr lang="nl-BE" sz="2800" b="1" dirty="0" err="1">
                <a:solidFill>
                  <a:srgbClr val="FF0000"/>
                </a:solidFill>
              </a:rPr>
              <a:t>nos</a:t>
            </a:r>
            <a:r>
              <a:rPr lang="nl-BE" sz="2800" dirty="0"/>
              <a:t> </a:t>
            </a:r>
            <a:r>
              <a:rPr lang="nl-BE" sz="2800" dirty="0" err="1"/>
              <a:t>lav</a:t>
            </a:r>
            <a:r>
              <a:rPr lang="nl-BE" sz="2800" b="1" dirty="0" err="1">
                <a:solidFill>
                  <a:srgbClr val="FF0000"/>
                </a:solidFill>
              </a:rPr>
              <a:t>amos</a:t>
            </a:r>
            <a:endParaRPr lang="nl-BE" sz="2800" b="1" dirty="0">
              <a:solidFill>
                <a:srgbClr val="FF0000"/>
              </a:solidFill>
            </a:endParaRPr>
          </a:p>
          <a:p>
            <a:r>
              <a:rPr lang="nl-BE" sz="2800" b="1" dirty="0">
                <a:solidFill>
                  <a:srgbClr val="FF0000"/>
                </a:solidFill>
              </a:rPr>
              <a:t>os</a:t>
            </a:r>
            <a:r>
              <a:rPr lang="nl-BE" sz="2800" dirty="0"/>
              <a:t> </a:t>
            </a:r>
            <a:r>
              <a:rPr lang="nl-BE" sz="2800" dirty="0" err="1"/>
              <a:t>lav</a:t>
            </a:r>
            <a:r>
              <a:rPr lang="nl-BE" sz="2800" b="1" dirty="0" err="1">
                <a:solidFill>
                  <a:srgbClr val="FF0000"/>
                </a:solidFill>
              </a:rPr>
              <a:t>áis</a:t>
            </a:r>
            <a:endParaRPr lang="nl-BE" sz="2800" b="1" dirty="0">
              <a:solidFill>
                <a:srgbClr val="FF0000"/>
              </a:solidFill>
            </a:endParaRPr>
          </a:p>
          <a:p>
            <a:r>
              <a:rPr lang="nl-BE" sz="2800" b="1" dirty="0">
                <a:solidFill>
                  <a:srgbClr val="FF0000"/>
                </a:solidFill>
              </a:rPr>
              <a:t>se</a:t>
            </a:r>
            <a:r>
              <a:rPr lang="nl-BE" sz="2800" dirty="0"/>
              <a:t> </a:t>
            </a:r>
            <a:r>
              <a:rPr lang="nl-BE" sz="2800" dirty="0" err="1"/>
              <a:t>lav</a:t>
            </a:r>
            <a:r>
              <a:rPr lang="nl-BE" sz="2800" b="1" dirty="0" err="1">
                <a:solidFill>
                  <a:srgbClr val="FF0000"/>
                </a:solidFill>
              </a:rPr>
              <a:t>an</a:t>
            </a:r>
            <a:endParaRPr lang="nl-BE" sz="2800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199466" y="1433688"/>
            <a:ext cx="4955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i="1" dirty="0" err="1"/>
              <a:t>Estructuras</a:t>
            </a:r>
            <a:r>
              <a:rPr lang="nl-BE" sz="2800" b="1" i="1" dirty="0"/>
              <a:t> </a:t>
            </a:r>
            <a:r>
              <a:rPr lang="nl-BE" sz="2800" b="1" i="1" dirty="0" err="1"/>
              <a:t>posibles</a:t>
            </a:r>
            <a:r>
              <a:rPr lang="nl-BE" sz="2800" b="1" i="1" dirty="0"/>
              <a:t>: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199465" y="2032000"/>
            <a:ext cx="77893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FF0000"/>
                </a:solidFill>
              </a:rPr>
              <a:t>me</a:t>
            </a:r>
            <a:r>
              <a:rPr lang="nl-BE" sz="2800" dirty="0"/>
              <a:t> lavo</a:t>
            </a:r>
          </a:p>
          <a:p>
            <a:r>
              <a:rPr lang="nl-BE" sz="2800" b="1" dirty="0">
                <a:solidFill>
                  <a:srgbClr val="FF0000"/>
                </a:solidFill>
              </a:rPr>
              <a:t>me</a:t>
            </a:r>
            <a:r>
              <a:rPr lang="nl-BE" sz="2800" dirty="0"/>
              <a:t> he </a:t>
            </a:r>
            <a:r>
              <a:rPr lang="nl-BE" sz="2800" dirty="0" err="1"/>
              <a:t>lavado</a:t>
            </a:r>
            <a:endParaRPr lang="nl-BE" sz="2800" dirty="0"/>
          </a:p>
          <a:p>
            <a:endParaRPr lang="nl-BE" sz="2800" dirty="0"/>
          </a:p>
          <a:p>
            <a:r>
              <a:rPr lang="nl-BE" sz="2800" dirty="0" err="1"/>
              <a:t>quiero</a:t>
            </a:r>
            <a:r>
              <a:rPr lang="nl-BE" sz="2800" dirty="0"/>
              <a:t> </a:t>
            </a:r>
            <a:r>
              <a:rPr lang="nl-BE" sz="2800" dirty="0" err="1"/>
              <a:t>lavar</a:t>
            </a:r>
            <a:r>
              <a:rPr lang="nl-BE" sz="2800" b="1" dirty="0" err="1">
                <a:solidFill>
                  <a:srgbClr val="FF0000"/>
                </a:solidFill>
              </a:rPr>
              <a:t>me</a:t>
            </a:r>
            <a:r>
              <a:rPr lang="nl-BE" sz="2800" dirty="0"/>
              <a:t> / </a:t>
            </a:r>
            <a:r>
              <a:rPr lang="nl-BE" sz="2800" dirty="0" err="1"/>
              <a:t>voy</a:t>
            </a:r>
            <a:r>
              <a:rPr lang="nl-BE" sz="2800" dirty="0"/>
              <a:t> a </a:t>
            </a:r>
            <a:r>
              <a:rPr lang="nl-BE" sz="2800" dirty="0" err="1"/>
              <a:t>lavar</a:t>
            </a:r>
            <a:r>
              <a:rPr lang="nl-BE" sz="2800" b="1" dirty="0" err="1">
                <a:solidFill>
                  <a:srgbClr val="FF0000"/>
                </a:solidFill>
              </a:rPr>
              <a:t>me</a:t>
            </a:r>
            <a:r>
              <a:rPr lang="nl-BE" sz="2800" dirty="0"/>
              <a:t> / </a:t>
            </a:r>
            <a:r>
              <a:rPr lang="nl-BE" sz="2800" dirty="0" err="1"/>
              <a:t>antes</a:t>
            </a:r>
            <a:r>
              <a:rPr lang="nl-BE" sz="2800" dirty="0"/>
              <a:t> de </a:t>
            </a:r>
            <a:r>
              <a:rPr lang="nl-BE" sz="2800" dirty="0" err="1"/>
              <a:t>lavar</a:t>
            </a:r>
            <a:r>
              <a:rPr lang="nl-BE" sz="2800" b="1" dirty="0" err="1">
                <a:solidFill>
                  <a:srgbClr val="FF0000"/>
                </a:solidFill>
              </a:rPr>
              <a:t>me</a:t>
            </a:r>
            <a:endParaRPr lang="nl-BE" sz="2800" b="1" dirty="0">
              <a:solidFill>
                <a:srgbClr val="FF0000"/>
              </a:solidFill>
            </a:endParaRPr>
          </a:p>
        </p:txBody>
      </p:sp>
      <p:sp>
        <p:nvSpPr>
          <p:cNvPr id="6" name="Pijl-omlaag 5"/>
          <p:cNvSpPr/>
          <p:nvPr/>
        </p:nvSpPr>
        <p:spPr>
          <a:xfrm>
            <a:off x="6581422" y="3951111"/>
            <a:ext cx="632177" cy="903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4238976" y="4746979"/>
            <a:ext cx="77893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i="1" dirty="0"/>
              <a:t>presente</a:t>
            </a:r>
          </a:p>
          <a:p>
            <a:r>
              <a:rPr lang="nl-BE" sz="2800" i="1" dirty="0" err="1"/>
              <a:t>compuesto</a:t>
            </a:r>
            <a:endParaRPr lang="nl-BE" sz="2800" i="1" dirty="0"/>
          </a:p>
          <a:p>
            <a:r>
              <a:rPr lang="nl-BE" sz="2800" i="1" dirty="0" err="1"/>
              <a:t>estructura</a:t>
            </a:r>
            <a:r>
              <a:rPr lang="nl-BE" sz="2800" i="1" dirty="0"/>
              <a:t> con </a:t>
            </a:r>
            <a:r>
              <a:rPr lang="nl-BE" sz="2800" i="1" dirty="0" err="1"/>
              <a:t>infinitivo</a:t>
            </a:r>
            <a:endParaRPr lang="nl-BE" sz="2800" i="1" dirty="0"/>
          </a:p>
        </p:txBody>
      </p:sp>
      <p:sp>
        <p:nvSpPr>
          <p:cNvPr id="8" name="Gekromde pijl-omhoog 7"/>
          <p:cNvSpPr/>
          <p:nvPr/>
        </p:nvSpPr>
        <p:spPr>
          <a:xfrm>
            <a:off x="4515556" y="2889955"/>
            <a:ext cx="519289" cy="2709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Gekromde pijl-links 8"/>
          <p:cNvSpPr/>
          <p:nvPr/>
        </p:nvSpPr>
        <p:spPr>
          <a:xfrm rot="5400000">
            <a:off x="5621865" y="3618092"/>
            <a:ext cx="423335" cy="6942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5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jl-omlaag 1"/>
          <p:cNvSpPr/>
          <p:nvPr/>
        </p:nvSpPr>
        <p:spPr>
          <a:xfrm rot="16200000">
            <a:off x="688623" y="914399"/>
            <a:ext cx="632177" cy="903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/>
          <p:cNvSpPr txBox="1"/>
          <p:nvPr/>
        </p:nvSpPr>
        <p:spPr>
          <a:xfrm>
            <a:off x="1704623" y="316089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¿A qué hora </a:t>
            </a:r>
            <a:r>
              <a:rPr lang="nl-BE" sz="2800" b="1" dirty="0"/>
              <a:t>te </a:t>
            </a:r>
            <a:r>
              <a:rPr lang="nl-BE" sz="2800" b="1" dirty="0" err="1"/>
              <a:t>levantas</a:t>
            </a:r>
            <a:r>
              <a:rPr lang="nl-BE" sz="2800" b="1" dirty="0"/>
              <a:t> </a:t>
            </a:r>
            <a:r>
              <a:rPr lang="nl-BE" sz="2800" dirty="0" err="1"/>
              <a:t>normalmente</a:t>
            </a:r>
            <a:r>
              <a:rPr lang="nl-BE" sz="2800" dirty="0"/>
              <a:t>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744134" y="1021645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/>
              <a:t>Normalmente</a:t>
            </a:r>
            <a:r>
              <a:rPr lang="nl-BE" sz="2800" dirty="0"/>
              <a:t>, </a:t>
            </a:r>
            <a:r>
              <a:rPr lang="nl-BE" sz="2800" b="1" dirty="0">
                <a:solidFill>
                  <a:srgbClr val="FF0000"/>
                </a:solidFill>
              </a:rPr>
              <a:t>me </a:t>
            </a:r>
            <a:r>
              <a:rPr lang="nl-BE" sz="2800" b="1" dirty="0" err="1">
                <a:solidFill>
                  <a:srgbClr val="FF0000"/>
                </a:solidFill>
              </a:rPr>
              <a:t>levanto</a:t>
            </a:r>
            <a:r>
              <a:rPr lang="nl-BE" sz="2800" b="1" dirty="0">
                <a:solidFill>
                  <a:srgbClr val="FF0000"/>
                </a:solidFill>
              </a:rPr>
              <a:t> </a:t>
            </a:r>
            <a:r>
              <a:rPr lang="nl-BE" sz="2800" dirty="0"/>
              <a:t>a las </a:t>
            </a:r>
            <a:r>
              <a:rPr lang="nl-BE" sz="2800" dirty="0" err="1"/>
              <a:t>siete</a:t>
            </a:r>
            <a:r>
              <a:rPr lang="nl-BE" sz="2800" dirty="0"/>
              <a:t>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738489" y="2506133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FF0000"/>
                </a:solidFill>
              </a:rPr>
              <a:t>Después</a:t>
            </a:r>
            <a:r>
              <a:rPr lang="nl-BE" sz="2800" b="1" dirty="0">
                <a:solidFill>
                  <a:srgbClr val="FF0000"/>
                </a:solidFill>
              </a:rPr>
              <a:t> de levantarme</a:t>
            </a:r>
            <a:r>
              <a:rPr lang="nl-BE" sz="2800" dirty="0"/>
              <a:t>, me </a:t>
            </a:r>
            <a:r>
              <a:rPr lang="nl-BE" sz="2800" dirty="0" err="1"/>
              <a:t>ducho</a:t>
            </a:r>
            <a:r>
              <a:rPr lang="nl-BE" sz="2800" dirty="0"/>
              <a:t>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744134" y="1778000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¿Qué </a:t>
            </a:r>
            <a:r>
              <a:rPr lang="nl-BE" sz="2800" dirty="0" err="1"/>
              <a:t>haces</a:t>
            </a:r>
            <a:r>
              <a:rPr lang="nl-BE" sz="2800" dirty="0"/>
              <a:t> </a:t>
            </a:r>
            <a:r>
              <a:rPr lang="nl-BE" sz="2800" b="1" dirty="0" err="1"/>
              <a:t>después</a:t>
            </a:r>
            <a:r>
              <a:rPr lang="nl-BE" sz="2800" b="1" dirty="0"/>
              <a:t> de levantarte</a:t>
            </a:r>
            <a:r>
              <a:rPr lang="nl-BE" sz="2800" dirty="0"/>
              <a:t>?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749779" y="3183467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¿A qué hora </a:t>
            </a:r>
            <a:r>
              <a:rPr lang="nl-BE" sz="2800" b="1" dirty="0"/>
              <a:t>te has </a:t>
            </a:r>
            <a:r>
              <a:rPr lang="nl-BE" sz="2800" b="1" dirty="0" err="1"/>
              <a:t>relajado</a:t>
            </a:r>
            <a:r>
              <a:rPr lang="nl-BE" sz="2800" dirty="0"/>
              <a:t> </a:t>
            </a:r>
            <a:r>
              <a:rPr lang="nl-BE" sz="2800" dirty="0" err="1"/>
              <a:t>hoy</a:t>
            </a:r>
            <a:r>
              <a:rPr lang="nl-BE" sz="2800" dirty="0"/>
              <a:t>?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744134" y="3900313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Hoy, </a:t>
            </a:r>
            <a:r>
              <a:rPr lang="nl-BE" sz="2800" b="1" dirty="0">
                <a:solidFill>
                  <a:srgbClr val="FF0000"/>
                </a:solidFill>
              </a:rPr>
              <a:t>me he </a:t>
            </a:r>
            <a:r>
              <a:rPr lang="nl-BE" sz="2800" b="1" dirty="0" err="1">
                <a:solidFill>
                  <a:srgbClr val="FF0000"/>
                </a:solidFill>
              </a:rPr>
              <a:t>relajado</a:t>
            </a:r>
            <a:r>
              <a:rPr lang="nl-BE" sz="2800" b="1" dirty="0">
                <a:solidFill>
                  <a:srgbClr val="FF0000"/>
                </a:solidFill>
              </a:rPr>
              <a:t> </a:t>
            </a:r>
            <a:r>
              <a:rPr lang="nl-BE" sz="2800" dirty="0"/>
              <a:t>a las dos de la tarde.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535290" y="4673600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¿</a:t>
            </a:r>
            <a:r>
              <a:rPr lang="nl-BE" sz="2800" b="1" dirty="0"/>
              <a:t>Te </a:t>
            </a:r>
            <a:r>
              <a:rPr lang="nl-BE" sz="2800" b="1" dirty="0" err="1"/>
              <a:t>gusta</a:t>
            </a:r>
            <a:r>
              <a:rPr lang="nl-BE" sz="2800" b="1" dirty="0"/>
              <a:t> </a:t>
            </a:r>
            <a:r>
              <a:rPr lang="nl-BE" sz="2800" b="1" dirty="0" err="1"/>
              <a:t>ducharte</a:t>
            </a:r>
            <a:r>
              <a:rPr lang="nl-BE" sz="2800" b="1" dirty="0"/>
              <a:t> </a:t>
            </a:r>
            <a:r>
              <a:rPr lang="nl-BE" sz="2800" dirty="0"/>
              <a:t>con </a:t>
            </a:r>
            <a:r>
              <a:rPr lang="nl-BE" sz="2800" dirty="0" err="1"/>
              <a:t>agua</a:t>
            </a:r>
            <a:r>
              <a:rPr lang="nl-BE" sz="2800" dirty="0"/>
              <a:t> </a:t>
            </a:r>
            <a:r>
              <a:rPr lang="nl-BE" sz="2800" dirty="0" err="1"/>
              <a:t>fría</a:t>
            </a:r>
            <a:r>
              <a:rPr lang="nl-BE" sz="2800" dirty="0"/>
              <a:t>?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540934" y="5480756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No, </a:t>
            </a:r>
            <a:r>
              <a:rPr lang="nl-BE" sz="2800" b="1" dirty="0">
                <a:solidFill>
                  <a:srgbClr val="FF0000"/>
                </a:solidFill>
              </a:rPr>
              <a:t>no me </a:t>
            </a:r>
            <a:r>
              <a:rPr lang="nl-BE" sz="2800" b="1" dirty="0" err="1">
                <a:solidFill>
                  <a:srgbClr val="FF0000"/>
                </a:solidFill>
              </a:rPr>
              <a:t>gusta</a:t>
            </a:r>
            <a:r>
              <a:rPr lang="nl-BE" sz="2800" b="1" dirty="0">
                <a:solidFill>
                  <a:srgbClr val="FF0000"/>
                </a:solidFill>
              </a:rPr>
              <a:t> </a:t>
            </a:r>
            <a:r>
              <a:rPr lang="nl-BE" sz="2800" b="1" dirty="0" err="1">
                <a:solidFill>
                  <a:srgbClr val="FF0000"/>
                </a:solidFill>
              </a:rPr>
              <a:t>ducharme</a:t>
            </a:r>
            <a:r>
              <a:rPr lang="nl-BE" sz="2800" b="1" dirty="0">
                <a:solidFill>
                  <a:srgbClr val="FF0000"/>
                </a:solidFill>
              </a:rPr>
              <a:t> </a:t>
            </a:r>
            <a:r>
              <a:rPr lang="nl-BE" sz="2800" dirty="0"/>
              <a:t>con </a:t>
            </a:r>
            <a:r>
              <a:rPr lang="nl-BE" sz="2800" dirty="0" err="1"/>
              <a:t>agua</a:t>
            </a:r>
            <a:r>
              <a:rPr lang="nl-BE" sz="2800" dirty="0"/>
              <a:t> </a:t>
            </a:r>
            <a:r>
              <a:rPr lang="nl-BE" sz="2800" dirty="0" err="1"/>
              <a:t>fría</a:t>
            </a:r>
            <a:r>
              <a:rPr lang="nl-BE" sz="2800" dirty="0"/>
              <a:t>.</a:t>
            </a:r>
          </a:p>
        </p:txBody>
      </p:sp>
      <p:sp>
        <p:nvSpPr>
          <p:cNvPr id="11" name="Pijl-omlaag 10"/>
          <p:cNvSpPr/>
          <p:nvPr/>
        </p:nvSpPr>
        <p:spPr>
          <a:xfrm rot="16200000">
            <a:off x="671689" y="2353733"/>
            <a:ext cx="632177" cy="903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-omlaag 11"/>
          <p:cNvSpPr/>
          <p:nvPr/>
        </p:nvSpPr>
        <p:spPr>
          <a:xfrm rot="16200000">
            <a:off x="654756" y="3657599"/>
            <a:ext cx="632177" cy="903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Pijl-omlaag 12"/>
          <p:cNvSpPr/>
          <p:nvPr/>
        </p:nvSpPr>
        <p:spPr>
          <a:xfrm rot="16200000">
            <a:off x="637823" y="5266265"/>
            <a:ext cx="632177" cy="9031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828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064001" y="0"/>
            <a:ext cx="4560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u="sng" dirty="0" err="1"/>
              <a:t>Actividades</a:t>
            </a:r>
            <a:r>
              <a:rPr lang="nl-BE" sz="3600" b="1" u="sng" dirty="0"/>
              <a:t> </a:t>
            </a:r>
            <a:r>
              <a:rPr lang="nl-BE" sz="3600" b="1" u="sng" dirty="0" err="1"/>
              <a:t>diarias</a:t>
            </a:r>
            <a:endParaRPr lang="nl-BE" sz="3600" b="1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43" y="762668"/>
            <a:ext cx="3097936" cy="20595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20" y="1038011"/>
            <a:ext cx="1851944" cy="18519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692" y="922891"/>
            <a:ext cx="1905000" cy="21431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94" y="3680854"/>
            <a:ext cx="2857500" cy="21050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276" y="1012725"/>
            <a:ext cx="2545080" cy="191140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329" y="3894300"/>
            <a:ext cx="2318939" cy="180684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342" y="3606271"/>
            <a:ext cx="3317333" cy="2206364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17689" y="2968978"/>
            <a:ext cx="269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/>
              <a:t>despertarse</a:t>
            </a:r>
            <a:endParaRPr lang="nl-BE" sz="2400" b="1" dirty="0"/>
          </a:p>
        </p:txBody>
      </p:sp>
      <p:sp>
        <p:nvSpPr>
          <p:cNvPr id="12" name="Tekstvak 11"/>
          <p:cNvSpPr txBox="1"/>
          <p:nvPr/>
        </p:nvSpPr>
        <p:spPr>
          <a:xfrm>
            <a:off x="4600222" y="5796845"/>
            <a:ext cx="2988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/>
              <a:t>cepillarse</a:t>
            </a:r>
            <a:r>
              <a:rPr lang="nl-BE" sz="2400" b="1" dirty="0"/>
              <a:t> los </a:t>
            </a:r>
            <a:r>
              <a:rPr lang="nl-BE" sz="2400" b="1" dirty="0" err="1"/>
              <a:t>dientes</a:t>
            </a:r>
            <a:endParaRPr lang="nl-BE" sz="24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7055557" y="3025421"/>
            <a:ext cx="269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/>
              <a:t>ducharse</a:t>
            </a:r>
            <a:endParaRPr lang="nl-BE" sz="2400" b="1" dirty="0"/>
          </a:p>
        </p:txBody>
      </p:sp>
      <p:sp>
        <p:nvSpPr>
          <p:cNvPr id="14" name="Tekstvak 13"/>
          <p:cNvSpPr txBox="1"/>
          <p:nvPr/>
        </p:nvSpPr>
        <p:spPr>
          <a:xfrm>
            <a:off x="9493955" y="3002843"/>
            <a:ext cx="269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/>
              <a:t>ponerse</a:t>
            </a:r>
            <a:r>
              <a:rPr lang="nl-BE" sz="2400" b="1" dirty="0"/>
              <a:t> (</a:t>
            </a:r>
            <a:r>
              <a:rPr lang="nl-BE" sz="2400" b="1" dirty="0" err="1"/>
              <a:t>ropa</a:t>
            </a:r>
            <a:r>
              <a:rPr lang="nl-BE" sz="2400" b="1" dirty="0"/>
              <a:t>)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95111" y="5825066"/>
            <a:ext cx="269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/>
              <a:t>desayunar</a:t>
            </a:r>
            <a:endParaRPr lang="nl-BE" sz="24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4244622" y="2935111"/>
            <a:ext cx="269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/>
              <a:t>levantarse</a:t>
            </a:r>
            <a:endParaRPr lang="nl-BE" sz="2400" b="1" dirty="0"/>
          </a:p>
        </p:txBody>
      </p:sp>
      <p:sp>
        <p:nvSpPr>
          <p:cNvPr id="17" name="Tekstvak 16"/>
          <p:cNvSpPr txBox="1"/>
          <p:nvPr/>
        </p:nvSpPr>
        <p:spPr>
          <a:xfrm>
            <a:off x="9493955" y="5672665"/>
            <a:ext cx="269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err="1"/>
              <a:t>acostarse</a:t>
            </a:r>
            <a:endParaRPr lang="nl-BE" sz="2400" b="1" dirty="0"/>
          </a:p>
        </p:txBody>
      </p:sp>
    </p:spTree>
    <p:extLst>
      <p:ext uri="{BB962C8B-B14F-4D97-AF65-F5344CB8AC3E}">
        <p14:creationId xmlns:p14="http://schemas.microsoft.com/office/powerpoint/2010/main" val="63801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3156" y="316089"/>
            <a:ext cx="4560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u="sng" dirty="0" err="1"/>
              <a:t>Verbos</a:t>
            </a:r>
            <a:r>
              <a:rPr lang="nl-BE" sz="3600" b="1" u="sng" dirty="0"/>
              <a:t> en –CER / -CIR</a:t>
            </a:r>
          </a:p>
        </p:txBody>
      </p:sp>
      <p:sp>
        <p:nvSpPr>
          <p:cNvPr id="3" name="Pijl-rechts 2"/>
          <p:cNvSpPr/>
          <p:nvPr/>
        </p:nvSpPr>
        <p:spPr>
          <a:xfrm>
            <a:off x="620889" y="1422400"/>
            <a:ext cx="778934" cy="48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/>
          <p:cNvSpPr txBox="1"/>
          <p:nvPr/>
        </p:nvSpPr>
        <p:spPr>
          <a:xfrm>
            <a:off x="1648178" y="1388533"/>
            <a:ext cx="7292622" cy="53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tienen </a:t>
            </a:r>
            <a:r>
              <a:rPr lang="nl-BE" sz="2800" dirty="0" err="1"/>
              <a:t>una</a:t>
            </a:r>
            <a:r>
              <a:rPr lang="nl-BE" sz="2800" dirty="0"/>
              <a:t> </a:t>
            </a:r>
            <a:r>
              <a:rPr lang="nl-BE" sz="2800" dirty="0" err="1"/>
              <a:t>irregularidad</a:t>
            </a:r>
            <a:r>
              <a:rPr lang="nl-BE" sz="2800" dirty="0"/>
              <a:t> en la forma de ‘yo’: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77333" y="2325511"/>
            <a:ext cx="2167467" cy="353943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2800" b="1" dirty="0" err="1"/>
              <a:t>cono</a:t>
            </a:r>
            <a:r>
              <a:rPr lang="nl-BE" sz="2800" b="1" u="sng" dirty="0" err="1"/>
              <a:t>cer</a:t>
            </a:r>
            <a:endParaRPr lang="nl-BE" sz="2800" b="1" u="sng" dirty="0"/>
          </a:p>
          <a:p>
            <a:endParaRPr lang="nl-BE" sz="2800" b="1" dirty="0"/>
          </a:p>
          <a:p>
            <a:r>
              <a:rPr lang="nl-BE" sz="2800" b="1" dirty="0" err="1">
                <a:solidFill>
                  <a:srgbClr val="FF0000"/>
                </a:solidFill>
              </a:rPr>
              <a:t>conozco</a:t>
            </a:r>
            <a:endParaRPr lang="nl-BE" sz="2800" b="1" dirty="0">
              <a:solidFill>
                <a:srgbClr val="FF0000"/>
              </a:solidFill>
            </a:endParaRPr>
          </a:p>
          <a:p>
            <a:r>
              <a:rPr lang="nl-BE" sz="2800" dirty="0" err="1"/>
              <a:t>conoces</a:t>
            </a:r>
            <a:endParaRPr lang="nl-BE" sz="2800" dirty="0"/>
          </a:p>
          <a:p>
            <a:r>
              <a:rPr lang="nl-BE" sz="2800" dirty="0" err="1"/>
              <a:t>conoce</a:t>
            </a:r>
            <a:endParaRPr lang="nl-BE" sz="2800" dirty="0"/>
          </a:p>
          <a:p>
            <a:r>
              <a:rPr lang="nl-BE" sz="2800" dirty="0" err="1"/>
              <a:t>conocemos</a:t>
            </a:r>
            <a:endParaRPr lang="nl-BE" sz="2800" dirty="0"/>
          </a:p>
          <a:p>
            <a:r>
              <a:rPr lang="nl-BE" sz="2800" dirty="0" err="1"/>
              <a:t>conocéis</a:t>
            </a:r>
            <a:endParaRPr lang="nl-BE" sz="2800" dirty="0"/>
          </a:p>
          <a:p>
            <a:r>
              <a:rPr lang="nl-BE" sz="2800" dirty="0" err="1"/>
              <a:t>conocen</a:t>
            </a:r>
            <a:endParaRPr lang="nl-BE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3877733" y="2319867"/>
            <a:ext cx="2167467" cy="353943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2800" b="1" dirty="0" err="1"/>
              <a:t>tradu</a:t>
            </a:r>
            <a:r>
              <a:rPr lang="nl-BE" sz="2800" b="1" u="sng" dirty="0" err="1"/>
              <a:t>cir</a:t>
            </a:r>
            <a:endParaRPr lang="nl-BE" sz="2800" b="1" u="sng" dirty="0"/>
          </a:p>
          <a:p>
            <a:endParaRPr lang="nl-BE" sz="2800" b="1" dirty="0"/>
          </a:p>
          <a:p>
            <a:r>
              <a:rPr lang="nl-BE" sz="2800" b="1" dirty="0" err="1">
                <a:solidFill>
                  <a:srgbClr val="FF0000"/>
                </a:solidFill>
              </a:rPr>
              <a:t>traduzco</a:t>
            </a:r>
            <a:endParaRPr lang="nl-BE" sz="2800" b="1" dirty="0">
              <a:solidFill>
                <a:srgbClr val="FF0000"/>
              </a:solidFill>
            </a:endParaRPr>
          </a:p>
          <a:p>
            <a:r>
              <a:rPr lang="nl-BE" sz="2800" dirty="0" err="1"/>
              <a:t>traduces</a:t>
            </a:r>
            <a:endParaRPr lang="nl-BE" sz="2800" dirty="0"/>
          </a:p>
          <a:p>
            <a:r>
              <a:rPr lang="nl-BE" sz="2800" dirty="0" err="1"/>
              <a:t>traduce</a:t>
            </a:r>
            <a:endParaRPr lang="nl-BE" sz="2800" dirty="0"/>
          </a:p>
          <a:p>
            <a:r>
              <a:rPr lang="nl-BE" sz="2800" dirty="0" err="1"/>
              <a:t>traducimos</a:t>
            </a:r>
            <a:endParaRPr lang="nl-BE" sz="2800" dirty="0"/>
          </a:p>
          <a:p>
            <a:r>
              <a:rPr lang="nl-BE" sz="2800" dirty="0" err="1"/>
              <a:t>traducís</a:t>
            </a:r>
            <a:endParaRPr lang="nl-BE" sz="2800" dirty="0"/>
          </a:p>
          <a:p>
            <a:r>
              <a:rPr lang="nl-BE" sz="2800" dirty="0" err="1"/>
              <a:t>traducen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14622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3156" y="316089"/>
            <a:ext cx="4560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u="sng" dirty="0"/>
              <a:t>‘A’ de </a:t>
            </a:r>
            <a:r>
              <a:rPr lang="nl-BE" sz="3600" b="1" u="sng" dirty="0" err="1"/>
              <a:t>acusativo</a:t>
            </a:r>
            <a:endParaRPr lang="nl-BE" sz="3600" b="1" u="sng" dirty="0"/>
          </a:p>
        </p:txBody>
      </p:sp>
      <p:sp>
        <p:nvSpPr>
          <p:cNvPr id="3" name="Tekstvak 2"/>
          <p:cNvSpPr txBox="1"/>
          <p:nvPr/>
        </p:nvSpPr>
        <p:spPr>
          <a:xfrm>
            <a:off x="1636889" y="1456266"/>
            <a:ext cx="9437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se </a:t>
            </a:r>
            <a:r>
              <a:rPr lang="nl-BE" sz="2800" dirty="0" err="1"/>
              <a:t>pone</a:t>
            </a:r>
            <a:r>
              <a:rPr lang="nl-BE" sz="2800" dirty="0"/>
              <a:t> ‘a’ </a:t>
            </a:r>
            <a:r>
              <a:rPr lang="nl-BE" sz="2800" dirty="0" err="1"/>
              <a:t>delante</a:t>
            </a:r>
            <a:r>
              <a:rPr lang="nl-BE" sz="2800" dirty="0"/>
              <a:t> de </a:t>
            </a:r>
            <a:r>
              <a:rPr lang="nl-BE" sz="2800" u="sng" dirty="0" err="1"/>
              <a:t>personas</a:t>
            </a:r>
            <a:r>
              <a:rPr lang="nl-BE" sz="2800" dirty="0"/>
              <a:t> en </a:t>
            </a:r>
            <a:r>
              <a:rPr lang="nl-BE" sz="2800" dirty="0" err="1"/>
              <a:t>función</a:t>
            </a:r>
            <a:r>
              <a:rPr lang="nl-BE" sz="2800" dirty="0"/>
              <a:t> de </a:t>
            </a:r>
            <a:r>
              <a:rPr lang="nl-BE" sz="2800" u="sng" dirty="0" err="1"/>
              <a:t>objeto</a:t>
            </a:r>
            <a:r>
              <a:rPr lang="nl-BE" sz="2800" u="sng" dirty="0"/>
              <a:t> </a:t>
            </a:r>
            <a:r>
              <a:rPr lang="nl-BE" sz="2800" u="sng" dirty="0" err="1"/>
              <a:t>directo</a:t>
            </a:r>
            <a:endParaRPr lang="nl-BE" sz="2800" u="sng" dirty="0"/>
          </a:p>
        </p:txBody>
      </p:sp>
      <p:sp>
        <p:nvSpPr>
          <p:cNvPr id="4" name="Pijl-rechts 3"/>
          <p:cNvSpPr/>
          <p:nvPr/>
        </p:nvSpPr>
        <p:spPr>
          <a:xfrm>
            <a:off x="620889" y="1422400"/>
            <a:ext cx="778934" cy="48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575733" y="2404533"/>
            <a:ext cx="2246489" cy="2308324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2400" dirty="0" err="1"/>
              <a:t>veo</a:t>
            </a:r>
            <a:r>
              <a:rPr lang="nl-BE" sz="2400" dirty="0"/>
              <a:t> el </a:t>
            </a:r>
            <a:r>
              <a:rPr lang="nl-BE" sz="2400" dirty="0" err="1"/>
              <a:t>árbol</a:t>
            </a:r>
            <a:endParaRPr lang="nl-BE" sz="2400" dirty="0"/>
          </a:p>
          <a:p>
            <a:r>
              <a:rPr lang="nl-BE" sz="2400" dirty="0" err="1"/>
              <a:t>veo</a:t>
            </a:r>
            <a:r>
              <a:rPr lang="nl-BE" sz="2400" dirty="0"/>
              <a:t> la </a:t>
            </a:r>
            <a:r>
              <a:rPr lang="nl-BE" sz="2400" dirty="0" err="1"/>
              <a:t>catedral</a:t>
            </a:r>
            <a:endParaRPr lang="nl-BE" sz="2400" dirty="0"/>
          </a:p>
          <a:p>
            <a:endParaRPr lang="nl-BE" sz="2400" dirty="0"/>
          </a:p>
          <a:p>
            <a:r>
              <a:rPr lang="nl-BE" sz="2400" dirty="0" err="1"/>
              <a:t>veo</a:t>
            </a:r>
            <a:r>
              <a:rPr lang="nl-BE" sz="2400" dirty="0"/>
              <a:t> </a:t>
            </a:r>
            <a:r>
              <a:rPr lang="nl-BE" sz="2400" b="1" dirty="0">
                <a:solidFill>
                  <a:srgbClr val="FF0000"/>
                </a:solidFill>
              </a:rPr>
              <a:t>a</a:t>
            </a:r>
            <a:r>
              <a:rPr lang="nl-BE" sz="2400" dirty="0"/>
              <a:t> Pedro</a:t>
            </a:r>
          </a:p>
          <a:p>
            <a:r>
              <a:rPr lang="nl-BE" sz="2400" dirty="0" err="1"/>
              <a:t>veo</a:t>
            </a:r>
            <a:r>
              <a:rPr lang="nl-BE" sz="2400" dirty="0"/>
              <a:t> </a:t>
            </a:r>
            <a:r>
              <a:rPr lang="nl-BE" sz="2400" b="1" dirty="0">
                <a:solidFill>
                  <a:srgbClr val="FF0000"/>
                </a:solidFill>
              </a:rPr>
              <a:t>a</a:t>
            </a:r>
            <a:r>
              <a:rPr lang="nl-BE" sz="2400" dirty="0"/>
              <a:t> los </a:t>
            </a:r>
            <a:r>
              <a:rPr lang="nl-BE" sz="2400" dirty="0" err="1"/>
              <a:t>niños</a:t>
            </a:r>
            <a:endParaRPr lang="nl-BE" sz="2400" dirty="0"/>
          </a:p>
          <a:p>
            <a:r>
              <a:rPr lang="nl-BE" sz="2400" dirty="0" err="1"/>
              <a:t>veo</a:t>
            </a:r>
            <a:r>
              <a:rPr lang="nl-BE" sz="2400" dirty="0"/>
              <a:t> </a:t>
            </a:r>
            <a:r>
              <a:rPr lang="nl-BE" sz="2400" b="1" dirty="0">
                <a:solidFill>
                  <a:srgbClr val="FF0000"/>
                </a:solidFill>
              </a:rPr>
              <a:t>a</a:t>
            </a:r>
            <a:r>
              <a:rPr lang="nl-BE" sz="2400" dirty="0"/>
              <a:t> Paula</a:t>
            </a:r>
          </a:p>
        </p:txBody>
      </p:sp>
      <p:sp>
        <p:nvSpPr>
          <p:cNvPr id="9" name="Pijl-rechts 8"/>
          <p:cNvSpPr/>
          <p:nvPr/>
        </p:nvSpPr>
        <p:spPr>
          <a:xfrm>
            <a:off x="3307644" y="3194756"/>
            <a:ext cx="1049867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Tekstvak 9"/>
          <p:cNvSpPr txBox="1"/>
          <p:nvPr/>
        </p:nvSpPr>
        <p:spPr>
          <a:xfrm>
            <a:off x="4938888" y="2417948"/>
            <a:ext cx="4769556" cy="2308324"/>
          </a:xfrm>
          <a:prstGeom prst="rect">
            <a:avLst/>
          </a:prstGeom>
          <a:solidFill>
            <a:srgbClr val="CC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2400" b="1" dirty="0">
                <a:solidFill>
                  <a:srgbClr val="FF0000"/>
                </a:solidFill>
              </a:rPr>
              <a:t>lo</a:t>
            </a:r>
            <a:r>
              <a:rPr lang="nl-BE" sz="2400" dirty="0"/>
              <a:t> </a:t>
            </a:r>
            <a:r>
              <a:rPr lang="nl-BE" sz="2400" dirty="0" err="1"/>
              <a:t>veo</a:t>
            </a:r>
            <a:endParaRPr lang="nl-BE" sz="2400" dirty="0"/>
          </a:p>
          <a:p>
            <a:r>
              <a:rPr lang="nl-BE" sz="2400" b="1" dirty="0">
                <a:solidFill>
                  <a:srgbClr val="FF0000"/>
                </a:solidFill>
              </a:rPr>
              <a:t>la</a:t>
            </a:r>
            <a:r>
              <a:rPr lang="nl-BE" sz="2400" dirty="0"/>
              <a:t> </a:t>
            </a:r>
            <a:r>
              <a:rPr lang="nl-BE" sz="2400" dirty="0" err="1"/>
              <a:t>veo</a:t>
            </a:r>
            <a:endParaRPr lang="nl-BE" sz="2400" dirty="0"/>
          </a:p>
          <a:p>
            <a:endParaRPr lang="nl-BE" sz="2400" dirty="0"/>
          </a:p>
          <a:p>
            <a:r>
              <a:rPr lang="nl-BE" sz="2400" b="1" dirty="0">
                <a:solidFill>
                  <a:srgbClr val="FF0000"/>
                </a:solidFill>
              </a:rPr>
              <a:t>lo</a:t>
            </a:r>
            <a:r>
              <a:rPr lang="nl-BE" sz="2400" dirty="0"/>
              <a:t> </a:t>
            </a:r>
            <a:r>
              <a:rPr lang="nl-BE" sz="2400" dirty="0" err="1"/>
              <a:t>veo</a:t>
            </a:r>
            <a:r>
              <a:rPr lang="nl-BE" sz="2400" dirty="0"/>
              <a:t> / </a:t>
            </a:r>
            <a:r>
              <a:rPr lang="nl-BE" sz="2400" b="1" dirty="0" err="1">
                <a:solidFill>
                  <a:srgbClr val="FF0000"/>
                </a:solidFill>
              </a:rPr>
              <a:t>le</a:t>
            </a:r>
            <a:r>
              <a:rPr lang="nl-BE" sz="2400" dirty="0"/>
              <a:t> </a:t>
            </a:r>
            <a:r>
              <a:rPr lang="nl-BE" sz="2400" dirty="0" err="1"/>
              <a:t>veo</a:t>
            </a:r>
            <a:r>
              <a:rPr lang="nl-BE" sz="2400" dirty="0"/>
              <a:t> </a:t>
            </a:r>
            <a:r>
              <a:rPr lang="nl-BE" sz="2400" i="1" dirty="0"/>
              <a:t>(</a:t>
            </a:r>
            <a:r>
              <a:rPr lang="nl-BE" sz="2400" i="1" dirty="0" err="1"/>
              <a:t>masculino</a:t>
            </a:r>
            <a:r>
              <a:rPr lang="nl-BE" sz="2400" i="1" dirty="0"/>
              <a:t> </a:t>
            </a:r>
            <a:r>
              <a:rPr lang="nl-BE" sz="2400" i="1" dirty="0" err="1"/>
              <a:t>singular</a:t>
            </a:r>
            <a:r>
              <a:rPr lang="nl-BE" sz="2400" i="1" dirty="0"/>
              <a:t>!)</a:t>
            </a:r>
          </a:p>
          <a:p>
            <a:r>
              <a:rPr lang="nl-BE" sz="2400" b="1" dirty="0">
                <a:solidFill>
                  <a:srgbClr val="FF0000"/>
                </a:solidFill>
              </a:rPr>
              <a:t>los</a:t>
            </a:r>
            <a:r>
              <a:rPr lang="nl-BE" sz="2400" dirty="0"/>
              <a:t> </a:t>
            </a:r>
            <a:r>
              <a:rPr lang="nl-BE" sz="2400" dirty="0" err="1"/>
              <a:t>veo</a:t>
            </a:r>
            <a:endParaRPr lang="nl-BE" sz="2400" dirty="0"/>
          </a:p>
          <a:p>
            <a:r>
              <a:rPr lang="nl-BE" sz="2400" b="1" dirty="0">
                <a:solidFill>
                  <a:srgbClr val="FF0000"/>
                </a:solidFill>
              </a:rPr>
              <a:t>la</a:t>
            </a:r>
            <a:r>
              <a:rPr lang="nl-BE" sz="2400" dirty="0"/>
              <a:t> </a:t>
            </a:r>
            <a:r>
              <a:rPr lang="nl-BE" sz="2400" dirty="0" err="1"/>
              <a:t>veo</a:t>
            </a:r>
            <a:endParaRPr lang="nl-BE" sz="2400" dirty="0"/>
          </a:p>
        </p:txBody>
      </p:sp>
      <p:sp>
        <p:nvSpPr>
          <p:cNvPr id="8" name="Pijl-rechts 3">
            <a:extLst>
              <a:ext uri="{FF2B5EF4-FFF2-40B4-BE49-F238E27FC236}">
                <a16:creationId xmlns:a16="http://schemas.microsoft.com/office/drawing/2014/main" id="{FCAAD670-B3B3-48B1-877A-43F16260204D}"/>
              </a:ext>
            </a:extLst>
          </p:cNvPr>
          <p:cNvSpPr/>
          <p:nvPr/>
        </p:nvSpPr>
        <p:spPr>
          <a:xfrm>
            <a:off x="583284" y="5279901"/>
            <a:ext cx="778934" cy="48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F108C14-C703-49F2-BCC8-0775AFE72C20}"/>
              </a:ext>
            </a:extLst>
          </p:cNvPr>
          <p:cNvSpPr txBox="1"/>
          <p:nvPr/>
        </p:nvSpPr>
        <p:spPr>
          <a:xfrm>
            <a:off x="1563658" y="5230640"/>
            <a:ext cx="9437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/>
              <a:t>los </a:t>
            </a:r>
            <a:r>
              <a:rPr lang="nl-BE" sz="2800" dirty="0" err="1"/>
              <a:t>pronombres</a:t>
            </a:r>
            <a:r>
              <a:rPr lang="nl-BE" sz="2800" dirty="0"/>
              <a:t> para </a:t>
            </a:r>
            <a:r>
              <a:rPr lang="nl-BE" sz="2800" dirty="0" err="1"/>
              <a:t>un</a:t>
            </a:r>
            <a:r>
              <a:rPr lang="nl-BE" sz="2800" dirty="0"/>
              <a:t> </a:t>
            </a:r>
            <a:r>
              <a:rPr lang="nl-BE" sz="2800" u="sng" dirty="0" err="1"/>
              <a:t>objeto</a:t>
            </a:r>
            <a:r>
              <a:rPr lang="nl-BE" sz="2800" u="sng" dirty="0"/>
              <a:t> </a:t>
            </a:r>
            <a:r>
              <a:rPr lang="nl-BE" sz="2800" u="sng" dirty="0" err="1"/>
              <a:t>directo</a:t>
            </a:r>
            <a:r>
              <a:rPr lang="nl-BE" sz="2800" dirty="0"/>
              <a:t> </a:t>
            </a:r>
            <a:r>
              <a:rPr lang="nl-BE" sz="2800" dirty="0" err="1"/>
              <a:t>son</a:t>
            </a:r>
            <a:r>
              <a:rPr lang="nl-BE" sz="2800" dirty="0"/>
              <a:t>: </a:t>
            </a:r>
            <a:r>
              <a:rPr lang="nl-BE" sz="2800" b="1" dirty="0">
                <a:solidFill>
                  <a:srgbClr val="FF0000"/>
                </a:solidFill>
              </a:rPr>
              <a:t>lo, la, los, las</a:t>
            </a:r>
            <a:endParaRPr lang="nl-BE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16090" y="146755"/>
            <a:ext cx="4560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u="sng" dirty="0"/>
              <a:t>Los </a:t>
            </a:r>
            <a:r>
              <a:rPr lang="nl-BE" sz="3600" b="1" u="sng" dirty="0" err="1"/>
              <a:t>demostrativos</a:t>
            </a:r>
            <a:endParaRPr lang="nl-BE" sz="3600" b="1" u="sng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86909"/>
              </p:ext>
            </p:extLst>
          </p:nvPr>
        </p:nvGraphicFramePr>
        <p:xfrm>
          <a:off x="1828800" y="1070209"/>
          <a:ext cx="8127999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015851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28273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8136206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nl-BE" sz="2000" b="1" dirty="0" err="1"/>
                        <a:t>Aquí</a:t>
                      </a:r>
                      <a:r>
                        <a:rPr lang="nl-BE" sz="2000" b="1" baseline="0" dirty="0"/>
                        <a:t> (</a:t>
                      </a:r>
                      <a:r>
                        <a:rPr lang="nl-BE" sz="2000" b="1" baseline="0" dirty="0" err="1"/>
                        <a:t>cerca</a:t>
                      </a:r>
                      <a:r>
                        <a:rPr lang="nl-BE" sz="2000" b="1" baseline="0" dirty="0"/>
                        <a:t>)</a:t>
                      </a:r>
                      <a:endParaRPr lang="nl-BE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19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masculino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femenino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5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singular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15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plural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85678"/>
                  </a:ext>
                </a:extLst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663362"/>
              </p:ext>
            </p:extLst>
          </p:nvPr>
        </p:nvGraphicFramePr>
        <p:xfrm>
          <a:off x="1823157" y="2757310"/>
          <a:ext cx="8127999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015851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28273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8136206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nl-BE" sz="2000" b="1" dirty="0" err="1"/>
                        <a:t>Allí</a:t>
                      </a:r>
                      <a:r>
                        <a:rPr lang="nl-BE" sz="2000" b="1" dirty="0"/>
                        <a:t> (</a:t>
                      </a:r>
                      <a:r>
                        <a:rPr lang="nl-BE" sz="2000" b="1" dirty="0" err="1"/>
                        <a:t>un</a:t>
                      </a:r>
                      <a:r>
                        <a:rPr lang="nl-BE" sz="2000" b="1" dirty="0"/>
                        <a:t> poco </a:t>
                      </a:r>
                      <a:r>
                        <a:rPr lang="nl-BE" sz="2000" b="1" dirty="0" err="1"/>
                        <a:t>más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1" dirty="0" err="1"/>
                        <a:t>lejos</a:t>
                      </a:r>
                      <a:r>
                        <a:rPr lang="nl-BE" sz="2000" b="1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19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masculino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femenino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5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singular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15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plural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85678"/>
                  </a:ext>
                </a:extLst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24105"/>
              </p:ext>
            </p:extLst>
          </p:nvPr>
        </p:nvGraphicFramePr>
        <p:xfrm>
          <a:off x="1834445" y="4507088"/>
          <a:ext cx="8127999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015851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428273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8136206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nl-BE" sz="2000" b="1" dirty="0" err="1"/>
                        <a:t>Allí</a:t>
                      </a:r>
                      <a:r>
                        <a:rPr lang="nl-BE" sz="2000" b="1" dirty="0"/>
                        <a:t> </a:t>
                      </a:r>
                      <a:r>
                        <a:rPr lang="nl-BE" sz="2000" b="1" baseline="0" dirty="0"/>
                        <a:t>(</a:t>
                      </a:r>
                      <a:r>
                        <a:rPr lang="nl-BE" sz="2000" b="1" baseline="0" dirty="0" err="1"/>
                        <a:t>muy</a:t>
                      </a:r>
                      <a:r>
                        <a:rPr lang="nl-BE" sz="2000" b="1" baseline="0" dirty="0"/>
                        <a:t> </a:t>
                      </a:r>
                      <a:r>
                        <a:rPr lang="nl-BE" sz="2000" b="1" baseline="0" dirty="0" err="1"/>
                        <a:t>lejos</a:t>
                      </a:r>
                      <a:r>
                        <a:rPr lang="nl-BE" sz="2000" b="1" baseline="0" dirty="0"/>
                        <a:t>)</a:t>
                      </a:r>
                      <a:endParaRPr lang="nl-BE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19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masculino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femenino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5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singular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157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b="1" dirty="0" err="1">
                          <a:solidFill>
                            <a:srgbClr val="0070C0"/>
                          </a:solidFill>
                        </a:rPr>
                        <a:t>plural</a:t>
                      </a:r>
                      <a:endParaRPr lang="nl-BE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85678"/>
                  </a:ext>
                </a:extLst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4786490" y="3375377"/>
            <a:ext cx="466231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2000" b="1" dirty="0" err="1"/>
              <a:t>ese</a:t>
            </a:r>
            <a:r>
              <a:rPr lang="nl-BE" sz="2000" b="1" dirty="0"/>
              <a:t>			</a:t>
            </a:r>
            <a:r>
              <a:rPr lang="nl-BE" sz="2000" b="1" dirty="0" err="1"/>
              <a:t>esa</a:t>
            </a:r>
            <a:endParaRPr lang="nl-BE" sz="2000" b="1" dirty="0"/>
          </a:p>
          <a:p>
            <a:pPr>
              <a:lnSpc>
                <a:spcPct val="150000"/>
              </a:lnSpc>
            </a:pPr>
            <a:r>
              <a:rPr lang="nl-BE" sz="2000" b="1" dirty="0" err="1"/>
              <a:t>esos</a:t>
            </a:r>
            <a:r>
              <a:rPr lang="nl-BE" sz="2000" b="1" dirty="0"/>
              <a:t>			</a:t>
            </a:r>
            <a:r>
              <a:rPr lang="nl-BE" sz="2000" b="1" dirty="0" err="1"/>
              <a:t>esas</a:t>
            </a:r>
            <a:endParaRPr lang="nl-BE" sz="2000" b="1" dirty="0"/>
          </a:p>
        </p:txBody>
      </p:sp>
      <p:sp>
        <p:nvSpPr>
          <p:cNvPr id="8" name="Tekstvak 7"/>
          <p:cNvSpPr txBox="1"/>
          <p:nvPr/>
        </p:nvSpPr>
        <p:spPr>
          <a:xfrm>
            <a:off x="4758268" y="1710266"/>
            <a:ext cx="4662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2000" b="1" dirty="0" err="1"/>
              <a:t>este</a:t>
            </a:r>
            <a:r>
              <a:rPr lang="nl-BE" sz="2000" dirty="0"/>
              <a:t> (jersey)		</a:t>
            </a:r>
            <a:r>
              <a:rPr lang="nl-BE" sz="2000" b="1" dirty="0" err="1"/>
              <a:t>esta</a:t>
            </a:r>
            <a:r>
              <a:rPr lang="nl-BE" sz="2000" dirty="0"/>
              <a:t> (</a:t>
            </a:r>
            <a:r>
              <a:rPr lang="nl-BE" sz="2000" dirty="0" err="1"/>
              <a:t>blusa</a:t>
            </a:r>
            <a:r>
              <a:rPr lang="nl-BE" sz="2000" dirty="0"/>
              <a:t>)</a:t>
            </a:r>
          </a:p>
          <a:p>
            <a:pPr>
              <a:lnSpc>
                <a:spcPct val="150000"/>
              </a:lnSpc>
            </a:pPr>
            <a:r>
              <a:rPr lang="nl-BE" sz="2000" b="1" dirty="0" err="1"/>
              <a:t>estos</a:t>
            </a:r>
            <a:r>
              <a:rPr lang="nl-BE" sz="2000" dirty="0"/>
              <a:t> (</a:t>
            </a:r>
            <a:r>
              <a:rPr lang="nl-BE" sz="2000" dirty="0" err="1"/>
              <a:t>jerséis</a:t>
            </a:r>
            <a:r>
              <a:rPr lang="nl-BE" sz="2000" dirty="0"/>
              <a:t>)		</a:t>
            </a:r>
            <a:r>
              <a:rPr lang="nl-BE" sz="2000" b="1" dirty="0" err="1"/>
              <a:t>estas</a:t>
            </a:r>
            <a:r>
              <a:rPr lang="nl-BE" sz="2000" dirty="0"/>
              <a:t> (</a:t>
            </a:r>
            <a:r>
              <a:rPr lang="nl-BE" sz="2000" dirty="0" err="1"/>
              <a:t>blusas</a:t>
            </a:r>
            <a:r>
              <a:rPr lang="nl-BE" sz="2000" dirty="0"/>
              <a:t>)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786490" y="5136443"/>
            <a:ext cx="466231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BE" sz="2000" b="1" dirty="0" err="1"/>
              <a:t>aquel</a:t>
            </a:r>
            <a:r>
              <a:rPr lang="nl-BE" sz="2000" b="1" dirty="0"/>
              <a:t>			</a:t>
            </a:r>
            <a:r>
              <a:rPr lang="nl-BE" sz="2000" b="1" dirty="0" err="1"/>
              <a:t>aquella</a:t>
            </a:r>
            <a:endParaRPr lang="nl-BE" sz="2000" b="1" dirty="0"/>
          </a:p>
          <a:p>
            <a:pPr>
              <a:lnSpc>
                <a:spcPct val="150000"/>
              </a:lnSpc>
            </a:pPr>
            <a:r>
              <a:rPr lang="nl-BE" sz="2000" b="1" dirty="0" err="1"/>
              <a:t>aquellos</a:t>
            </a:r>
            <a:r>
              <a:rPr lang="nl-BE" sz="2000" b="1" dirty="0"/>
              <a:t>			</a:t>
            </a:r>
            <a:r>
              <a:rPr lang="nl-BE" sz="2000" b="1" dirty="0" err="1"/>
              <a:t>aquellas</a:t>
            </a:r>
            <a:endParaRPr lang="nl-BE" sz="2000" b="1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BE95E7E-4498-436D-928D-8CF93F372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054" y="213261"/>
            <a:ext cx="1795401" cy="1350142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09041F5D-1286-43AB-9502-6463AFE829D2}"/>
              </a:ext>
            </a:extLst>
          </p:cNvPr>
          <p:cNvSpPr txBox="1"/>
          <p:nvPr/>
        </p:nvSpPr>
        <p:spPr>
          <a:xfrm>
            <a:off x="10699667" y="1603169"/>
            <a:ext cx="843149" cy="95410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BE" sz="2800" b="1" dirty="0" err="1"/>
              <a:t>esto</a:t>
            </a:r>
            <a:endParaRPr lang="nl-BE" sz="2800" b="1" dirty="0"/>
          </a:p>
          <a:p>
            <a:r>
              <a:rPr lang="nl-BE" sz="2800" b="1" dirty="0" err="1"/>
              <a:t>eso</a:t>
            </a:r>
            <a:endParaRPr lang="nl-BE" sz="2800" b="1" dirty="0"/>
          </a:p>
        </p:txBody>
      </p:sp>
      <p:sp>
        <p:nvSpPr>
          <p:cNvPr id="11" name="Pijl: omlaag 10">
            <a:extLst>
              <a:ext uri="{FF2B5EF4-FFF2-40B4-BE49-F238E27FC236}">
                <a16:creationId xmlns:a16="http://schemas.microsoft.com/office/drawing/2014/main" id="{FB1A0ADA-8C70-40C2-B3DB-2D18AC9C41E1}"/>
              </a:ext>
            </a:extLst>
          </p:cNvPr>
          <p:cNvSpPr/>
          <p:nvPr/>
        </p:nvSpPr>
        <p:spPr>
          <a:xfrm>
            <a:off x="10960924" y="2755075"/>
            <a:ext cx="261258" cy="629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9D9D06C-8465-4225-B2F8-D2C260CF9DFB}"/>
              </a:ext>
            </a:extLst>
          </p:cNvPr>
          <p:cNvSpPr txBox="1"/>
          <p:nvPr/>
        </p:nvSpPr>
        <p:spPr>
          <a:xfrm>
            <a:off x="10044544" y="3560618"/>
            <a:ext cx="2147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/>
              <a:t>¿Qué es </a:t>
            </a:r>
            <a:r>
              <a:rPr lang="nl-BE" sz="2000" b="1" dirty="0" err="1"/>
              <a:t>esto</a:t>
            </a:r>
            <a:r>
              <a:rPr lang="nl-BE" sz="2000" dirty="0"/>
              <a:t>?</a:t>
            </a:r>
          </a:p>
          <a:p>
            <a:pPr marL="342900" indent="-342900">
              <a:buFontTx/>
              <a:buChar char="-"/>
            </a:pPr>
            <a:r>
              <a:rPr lang="nl-BE" sz="2000" b="1" dirty="0" err="1"/>
              <a:t>Esto</a:t>
            </a:r>
            <a:r>
              <a:rPr lang="nl-BE" sz="2000" dirty="0"/>
              <a:t> es </a:t>
            </a:r>
            <a:r>
              <a:rPr lang="nl-BE" sz="2000" dirty="0" err="1"/>
              <a:t>un</a:t>
            </a:r>
            <a:r>
              <a:rPr lang="nl-BE" sz="2000" dirty="0"/>
              <a:t> </a:t>
            </a:r>
            <a:r>
              <a:rPr lang="nl-BE" sz="2000" dirty="0" err="1"/>
              <a:t>boli</a:t>
            </a:r>
            <a:endParaRPr lang="nl-BE" sz="2000" dirty="0"/>
          </a:p>
          <a:p>
            <a:r>
              <a:rPr lang="nl-BE" sz="2000" dirty="0"/>
              <a:t>¿</a:t>
            </a:r>
            <a:r>
              <a:rPr lang="nl-BE" sz="2000" dirty="0" err="1"/>
              <a:t>Algo</a:t>
            </a:r>
            <a:r>
              <a:rPr lang="nl-BE" sz="2000" dirty="0"/>
              <a:t> </a:t>
            </a:r>
            <a:r>
              <a:rPr lang="nl-BE" sz="2000" dirty="0" err="1"/>
              <a:t>más</a:t>
            </a:r>
            <a:r>
              <a:rPr lang="nl-BE" sz="2000" dirty="0"/>
              <a:t>?</a:t>
            </a:r>
          </a:p>
          <a:p>
            <a:pPr marL="342900" indent="-342900">
              <a:buFontTx/>
              <a:buChar char="-"/>
            </a:pPr>
            <a:r>
              <a:rPr lang="nl-BE" sz="2000" dirty="0"/>
              <a:t>No, </a:t>
            </a:r>
            <a:r>
              <a:rPr lang="nl-BE" sz="2000" b="1" dirty="0" err="1"/>
              <a:t>eso</a:t>
            </a:r>
            <a:r>
              <a:rPr lang="nl-BE" sz="2000" dirty="0"/>
              <a:t> es </a:t>
            </a:r>
            <a:r>
              <a:rPr lang="nl-BE" sz="2000" dirty="0" err="1"/>
              <a:t>todo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48295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87128E2-245D-4B07-81AF-9D6B89C7E741}"/>
              </a:ext>
            </a:extLst>
          </p:cNvPr>
          <p:cNvSpPr/>
          <p:nvPr/>
        </p:nvSpPr>
        <p:spPr>
          <a:xfrm>
            <a:off x="2235324" y="1462425"/>
            <a:ext cx="76581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sz="2400" dirty="0">
                <a:hlinkClick r:id="rId2"/>
              </a:rPr>
              <a:t>https://aprenderespanol.org/gramatica/demostrativos.html</a:t>
            </a:r>
            <a:endParaRPr lang="nl-BE" sz="2400" dirty="0"/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36328649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799</TotalTime>
  <Words>322</Words>
  <Application>Microsoft Office PowerPoint</Application>
  <PresentationFormat>Breedbeeld</PresentationFormat>
  <Paragraphs>96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Terugblik</vt:lpstr>
      <vt:lpstr>En camino…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Ropa y colores</dc:title>
  <dc:creator>Inge</dc:creator>
  <cp:lastModifiedBy>petra</cp:lastModifiedBy>
  <cp:revision>61</cp:revision>
  <dcterms:created xsi:type="dcterms:W3CDTF">2014-09-11T13:01:15Z</dcterms:created>
  <dcterms:modified xsi:type="dcterms:W3CDTF">2021-09-28T08:50:01Z</dcterms:modified>
</cp:coreProperties>
</file>