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3"/>
  </p:notesMasterIdLst>
  <p:sldIdLst>
    <p:sldId id="256" r:id="rId5"/>
    <p:sldId id="306" r:id="rId6"/>
    <p:sldId id="307" r:id="rId7"/>
    <p:sldId id="308" r:id="rId8"/>
    <p:sldId id="298" r:id="rId9"/>
    <p:sldId id="290" r:id="rId10"/>
    <p:sldId id="292" r:id="rId11"/>
    <p:sldId id="309" r:id="rId12"/>
    <p:sldId id="310" r:id="rId13"/>
    <p:sldId id="304" r:id="rId14"/>
    <p:sldId id="311" r:id="rId15"/>
    <p:sldId id="317" r:id="rId16"/>
    <p:sldId id="312" r:id="rId17"/>
    <p:sldId id="313" r:id="rId18"/>
    <p:sldId id="314" r:id="rId19"/>
    <p:sldId id="315" r:id="rId20"/>
    <p:sldId id="286" r:id="rId21"/>
    <p:sldId id="316" r:id="rId22"/>
    <p:sldId id="258" r:id="rId23"/>
    <p:sldId id="266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2" r:id="rId39"/>
    <p:sldId id="333" r:id="rId40"/>
    <p:sldId id="334" r:id="rId41"/>
    <p:sldId id="335" r:id="rId42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71087" autoAdjust="0"/>
  </p:normalViewPr>
  <p:slideViewPr>
    <p:cSldViewPr snapToGrid="0">
      <p:cViewPr varScale="1">
        <p:scale>
          <a:sx n="79" d="100"/>
          <a:sy n="79" d="100"/>
        </p:scale>
        <p:origin x="102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A2563-6CE4-4576-9F8D-07ADE812F279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847CA-2E74-4469-822F-27D64EDECB0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7729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847CA-2E74-4469-822F-27D64EDECB01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3109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2022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3446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7446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9545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8533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1361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2833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3607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4584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037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839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0D071-69C2-4E6F-B813-4113ADC2C549}" type="datetimeFigureOut">
              <a:rPr lang="nl-BE" smtClean="0"/>
              <a:t>29/11/2021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62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fTe8DiXNO8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fTe8DiXNO8" TargetMode="Externa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nl-BE" b="1" dirty="0"/>
              <a:t>TEMA 2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nl-BE" sz="4000" b="1" dirty="0"/>
              <a:t>TENGO PLANES </a:t>
            </a:r>
          </a:p>
        </p:txBody>
      </p:sp>
    </p:spTree>
    <p:extLst>
      <p:ext uri="{BB962C8B-B14F-4D97-AF65-F5344CB8AC3E}">
        <p14:creationId xmlns:p14="http://schemas.microsoft.com/office/powerpoint/2010/main" val="3908014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ir a futur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3" y="0"/>
            <a:ext cx="9134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7474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F149DC-2F77-42DC-8BEB-ECF5E564D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5400" b="1" dirty="0" err="1"/>
              <a:t>Ir+a+infinitivo</a:t>
            </a:r>
            <a:endParaRPr lang="nl-BE" sz="5400" b="1" dirty="0"/>
          </a:p>
        </p:txBody>
      </p:sp>
      <p:pic>
        <p:nvPicPr>
          <p:cNvPr id="3074" name="Picture 2" descr="Futuro simple: el futuro en español es increíble - First Hand Spanish">
            <a:extLst>
              <a:ext uri="{FF2B5EF4-FFF2-40B4-BE49-F238E27FC236}">
                <a16:creationId xmlns:a16="http://schemas.microsoft.com/office/drawing/2014/main" id="{4FC08EFC-693B-49B2-9F25-8AD631CEE7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495" y="2478505"/>
            <a:ext cx="7243011" cy="363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798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4 Track 04 58">
            <a:hlinkClick r:id="" action="ppaction://media"/>
            <a:extLst>
              <a:ext uri="{FF2B5EF4-FFF2-40B4-BE49-F238E27FC236}">
                <a16:creationId xmlns:a16="http://schemas.microsoft.com/office/drawing/2014/main" id="{EE5C613E-5A85-462B-99C3-D7CDFE3C6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42006" y="2799471"/>
            <a:ext cx="4206240" cy="2405575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CF94BF0C-C8F4-44CA-ABB2-0D392988C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A) ¿Qué van a hacer? Audio 4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4667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903C3B-0566-4BDD-B508-790DBDDF0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A) ¿Qué van a </a:t>
            </a:r>
            <a:r>
              <a:rPr lang="nl-BE" b="1" dirty="0" err="1"/>
              <a:t>hacer</a:t>
            </a:r>
            <a:r>
              <a:rPr lang="nl-BE" b="1" dirty="0"/>
              <a:t>? Audio 5</a:t>
            </a:r>
          </a:p>
        </p:txBody>
      </p:sp>
      <p:pic>
        <p:nvPicPr>
          <p:cNvPr id="4" name="05 Track 05 58">
            <a:hlinkClick r:id="" action="ppaction://media"/>
            <a:extLst>
              <a:ext uri="{FF2B5EF4-FFF2-40B4-BE49-F238E27FC236}">
                <a16:creationId xmlns:a16="http://schemas.microsoft.com/office/drawing/2014/main" id="{D331708F-B8F2-4243-9423-5F1639F8468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7579" y="2538662"/>
            <a:ext cx="5384224" cy="3133267"/>
          </a:xfrm>
        </p:spPr>
      </p:pic>
    </p:spTree>
    <p:extLst>
      <p:ext uri="{BB962C8B-B14F-4D97-AF65-F5344CB8AC3E}">
        <p14:creationId xmlns:p14="http://schemas.microsoft.com/office/powerpoint/2010/main" val="16411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7C3546-93C5-4294-9B3E-6A2C07E08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Soluciones</a:t>
            </a:r>
            <a:r>
              <a:rPr lang="nl-BE" dirty="0"/>
              <a:t> audio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9688AAD9-1668-4C4A-9946-09B32053CF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6369010"/>
              </p:ext>
            </p:extLst>
          </p:nvPr>
        </p:nvGraphicFramePr>
        <p:xfrm>
          <a:off x="2883569" y="2432639"/>
          <a:ext cx="6424862" cy="199272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37193">
                  <a:extLst>
                    <a:ext uri="{9D8B030D-6E8A-4147-A177-3AD203B41FA5}">
                      <a16:colId xmlns:a16="http://schemas.microsoft.com/office/drawing/2014/main" val="2982143077"/>
                    </a:ext>
                  </a:extLst>
                </a:gridCol>
                <a:gridCol w="2458084">
                  <a:extLst>
                    <a:ext uri="{9D8B030D-6E8A-4147-A177-3AD203B41FA5}">
                      <a16:colId xmlns:a16="http://schemas.microsoft.com/office/drawing/2014/main" val="1416502401"/>
                    </a:ext>
                  </a:extLst>
                </a:gridCol>
                <a:gridCol w="2429585">
                  <a:extLst>
                    <a:ext uri="{9D8B030D-6E8A-4147-A177-3AD203B41FA5}">
                      <a16:colId xmlns:a16="http://schemas.microsoft.com/office/drawing/2014/main" val="1990761410"/>
                    </a:ext>
                  </a:extLst>
                </a:gridCol>
              </a:tblGrid>
              <a:tr h="574343">
                <a:tc>
                  <a:txBody>
                    <a:bodyPr/>
                    <a:lstStyle/>
                    <a:p>
                      <a:pPr marL="30480" algn="ctr">
                        <a:lnSpc>
                          <a:spcPts val="1035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qué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ts val="1035"/>
                        </a:lnSpc>
                        <a:spcAft>
                          <a:spcPts val="0"/>
                        </a:spcAft>
                      </a:pPr>
                      <a:r>
                        <a:rPr lang="nl-NL" sz="1200" dirty="0" err="1">
                          <a:solidFill>
                            <a:schemeClr val="tx1"/>
                          </a:solidFill>
                          <a:effectLst/>
                        </a:rPr>
                        <a:t>cuándo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ts val="1035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chemeClr val="tx1"/>
                          </a:solidFill>
                          <a:effectLst/>
                        </a:rPr>
                        <a:t>dónde</a:t>
                      </a:r>
                      <a:endParaRPr lang="nl-B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5329901"/>
                  </a:ext>
                </a:extLst>
              </a:tr>
              <a:tr h="699201">
                <a:tc>
                  <a:txBody>
                    <a:bodyPr/>
                    <a:lstStyle/>
                    <a:p>
                      <a:pPr marL="30480" algn="ctr">
                        <a:lnSpc>
                          <a:spcPts val="124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chemeClr val="tx1"/>
                          </a:solidFill>
                          <a:effectLst/>
                        </a:rPr>
                        <a:t>bailar</a:t>
                      </a:r>
                      <a:endParaRPr lang="nl-B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ts val="124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nl-NL" sz="1200" dirty="0" err="1">
                          <a:solidFill>
                            <a:schemeClr val="tx1"/>
                          </a:solidFill>
                          <a:effectLst/>
                        </a:rPr>
                        <a:t>mañana</a:t>
                      </a: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, 9.00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ts val="124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La Paloma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511431"/>
                  </a:ext>
                </a:extLst>
              </a:tr>
              <a:tr h="719178">
                <a:tc>
                  <a:txBody>
                    <a:bodyPr/>
                    <a:lstStyle/>
                    <a:p>
                      <a:pPr marL="30480" algn="ctr">
                        <a:lnSpc>
                          <a:spcPts val="128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chemeClr val="tx1"/>
                          </a:solidFill>
                          <a:effectLst/>
                        </a:rPr>
                        <a:t>comer</a:t>
                      </a:r>
                      <a:endParaRPr lang="nl-B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ts val="128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chemeClr val="tx1"/>
                          </a:solidFill>
                          <a:effectLst/>
                        </a:rPr>
                        <a:t>9.00</a:t>
                      </a:r>
                      <a:endParaRPr lang="nl-BE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ts val="128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nl-NL" sz="1200" dirty="0" err="1">
                          <a:solidFill>
                            <a:schemeClr val="tx1"/>
                          </a:solidFill>
                          <a:effectLst/>
                        </a:rPr>
                        <a:t>Siete</a:t>
                      </a: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nl-NL" sz="1200" dirty="0" err="1">
                          <a:solidFill>
                            <a:schemeClr val="tx1"/>
                          </a:solidFill>
                          <a:effectLst/>
                        </a:rPr>
                        <a:t>Puertas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36252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363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FE267E-95F9-43BE-8FD9-694BD4392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B) ¿Por qué no </a:t>
            </a:r>
            <a:r>
              <a:rPr lang="nl-BE" b="1" dirty="0" err="1"/>
              <a:t>vamos</a:t>
            </a:r>
            <a:r>
              <a:rPr lang="nl-BE" b="1" dirty="0"/>
              <a:t> a </a:t>
            </a:r>
            <a:r>
              <a:rPr lang="nl-BE" b="1" dirty="0" err="1"/>
              <a:t>bailar</a:t>
            </a:r>
            <a:r>
              <a:rPr lang="nl-BE" b="1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F97491-92D5-4AC4-A849-5B7C2D230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i="1" u="sng" dirty="0"/>
              <a:t>Solución</a:t>
            </a:r>
          </a:p>
          <a:p>
            <a:endParaRPr lang="nl-BE" b="1" i="1" u="sng" dirty="0"/>
          </a:p>
          <a:p>
            <a:r>
              <a:rPr lang="es-ES" b="1" dirty="0"/>
              <a:t>proponer</a:t>
            </a:r>
            <a:r>
              <a:rPr lang="es-ES" dirty="0"/>
              <a:t>: ¿Tienes ganas de...? / ¿Por qué no vamos a la Paloma? / ¿Paso por tu casa a las nueve? </a:t>
            </a:r>
          </a:p>
          <a:p>
            <a:r>
              <a:rPr lang="es-ES" b="1" dirty="0"/>
              <a:t>aceptar</a:t>
            </a:r>
            <a:r>
              <a:rPr lang="es-ES" dirty="0"/>
              <a:t>: (Mañana) sí. / ¡Qué bien! / Pues sí. ¡Qué ilusión! / Pues, vale, perfecto.</a:t>
            </a:r>
            <a:endParaRPr lang="nl-BE" dirty="0"/>
          </a:p>
          <a:p>
            <a:r>
              <a:rPr lang="es-ES" b="1" dirty="0"/>
              <a:t>rechazar</a:t>
            </a:r>
            <a:r>
              <a:rPr lang="es-ES" dirty="0"/>
              <a:t>: Lo siento, es que </a:t>
            </a:r>
            <a:r>
              <a:rPr lang="es-ES" i="1" dirty="0"/>
              <a:t>…</a:t>
            </a: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22154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CCF5A3-62E8-4DB5-8042-052A92EA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C) </a:t>
            </a:r>
            <a:r>
              <a:rPr lang="nl-BE" b="1" dirty="0" err="1"/>
              <a:t>Quedar</a:t>
            </a:r>
            <a:r>
              <a:rPr lang="nl-BE" b="1" dirty="0"/>
              <a:t> con </a:t>
            </a:r>
            <a:r>
              <a:rPr lang="nl-BE" b="1" dirty="0" err="1"/>
              <a:t>amigos</a:t>
            </a:r>
            <a:endParaRPr lang="nl-BE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8BE371-1F56-4D2B-8728-D3E2B3B88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Completar</a:t>
            </a:r>
            <a:r>
              <a:rPr lang="nl-BE" dirty="0"/>
              <a:t> la tabla del </a:t>
            </a:r>
            <a:r>
              <a:rPr lang="nl-BE" dirty="0" err="1"/>
              <a:t>libro</a:t>
            </a:r>
            <a:r>
              <a:rPr lang="nl-BE" dirty="0"/>
              <a:t>.</a:t>
            </a:r>
          </a:p>
          <a:p>
            <a:endParaRPr lang="nl-BE" dirty="0"/>
          </a:p>
          <a:p>
            <a:endParaRPr lang="nl-BE" dirty="0"/>
          </a:p>
          <a:p>
            <a:r>
              <a:rPr lang="nl-BE" dirty="0" err="1"/>
              <a:t>Soluciones</a:t>
            </a:r>
            <a:r>
              <a:rPr lang="nl-BE" dirty="0"/>
              <a:t> página 28</a:t>
            </a:r>
          </a:p>
        </p:txBody>
      </p:sp>
    </p:spTree>
    <p:extLst>
      <p:ext uri="{BB962C8B-B14F-4D97-AF65-F5344CB8AC3E}">
        <p14:creationId xmlns:p14="http://schemas.microsoft.com/office/powerpoint/2010/main" val="706157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quedar quedar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9" b="5074"/>
          <a:stretch/>
        </p:blipFill>
        <p:spPr>
          <a:xfrm>
            <a:off x="2005807" y="2158645"/>
            <a:ext cx="8180387" cy="41532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50521530-A099-4CCC-858E-FF93D2B22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Diferencia</a:t>
            </a:r>
            <a:r>
              <a:rPr lang="nl-BE" dirty="0"/>
              <a:t> </a:t>
            </a:r>
            <a:r>
              <a:rPr lang="nl-BE" dirty="0" err="1"/>
              <a:t>entre</a:t>
            </a:r>
            <a:r>
              <a:rPr lang="nl-BE" dirty="0"/>
              <a:t> </a:t>
            </a:r>
            <a:r>
              <a:rPr lang="nl-BE" dirty="0" err="1"/>
              <a:t>quedar</a:t>
            </a:r>
            <a:r>
              <a:rPr lang="nl-BE" dirty="0"/>
              <a:t> y </a:t>
            </a:r>
            <a:r>
              <a:rPr lang="nl-BE" dirty="0" err="1"/>
              <a:t>quedar</a:t>
            </a:r>
            <a:r>
              <a:rPr lang="nl-BE" b="1" dirty="0" err="1"/>
              <a:t>se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4260017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CBF0E8-525A-4656-989A-5226715C9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D) </a:t>
            </a:r>
            <a:r>
              <a:rPr lang="nl-BE" b="1" dirty="0" err="1"/>
              <a:t>Actividades</a:t>
            </a:r>
            <a:endParaRPr lang="nl-BE" b="1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821E24D0-26A3-4F77-9222-E355823899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0869" y="1780673"/>
            <a:ext cx="6490263" cy="47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3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activ de tiempo libr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07" y="0"/>
            <a:ext cx="9170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595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9A6518-77F8-4BE8-B063-F0FB2984D4F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nl-BE" dirty="0"/>
              <a:t>Página 19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688BB2-E72B-43B9-8D10-1E162EA43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64579" cy="4351338"/>
          </a:xfrm>
        </p:spPr>
        <p:txBody>
          <a:bodyPr>
            <a:normAutofit fontScale="32500" lnSpcReduction="20000"/>
          </a:bodyPr>
          <a:lstStyle/>
          <a:p>
            <a:r>
              <a:rPr lang="es-ES" sz="12300" b="1" dirty="0"/>
              <a:t>1 a. Lea la entrevista con Javier Mariscal. </a:t>
            </a:r>
          </a:p>
          <a:p>
            <a:r>
              <a:rPr lang="es-ES" sz="4400" dirty="0"/>
              <a:t>Objetivo:</a:t>
            </a:r>
            <a:endParaRPr lang="nl-BE" sz="4400" dirty="0"/>
          </a:p>
          <a:p>
            <a:r>
              <a:rPr lang="es-ES" sz="5000" dirty="0"/>
              <a:t>Comprensión lectora e introducción al tema de la unidad: </a:t>
            </a:r>
          </a:p>
          <a:p>
            <a:pPr marL="0" indent="0">
              <a:buNone/>
            </a:pPr>
            <a:r>
              <a:rPr lang="es-ES" sz="5000" dirty="0"/>
              <a:t>     actividades de tiempo libre.</a:t>
            </a:r>
          </a:p>
          <a:p>
            <a:pPr marL="0" indent="0">
              <a:buNone/>
            </a:pPr>
            <a:endParaRPr lang="es-ES" sz="4200" dirty="0"/>
          </a:p>
          <a:p>
            <a:pPr marL="0" indent="0">
              <a:buNone/>
            </a:pPr>
            <a:r>
              <a:rPr lang="es-ES" sz="5000" dirty="0"/>
              <a:t>¿Qué actividades de tiempo libre menciona?</a:t>
            </a:r>
          </a:p>
          <a:p>
            <a:pPr marL="0" indent="0">
              <a:buNone/>
            </a:pPr>
            <a:endParaRPr lang="es-ES" sz="5000" dirty="0"/>
          </a:p>
          <a:p>
            <a:pPr marL="0" indent="0">
              <a:buNone/>
            </a:pPr>
            <a:endParaRPr lang="es-ES" sz="5000" dirty="0"/>
          </a:p>
          <a:p>
            <a:pPr marL="0" indent="0">
              <a:buNone/>
            </a:pPr>
            <a:r>
              <a:rPr lang="es-ES" sz="5000" dirty="0"/>
              <a:t>¿Qué otras actividades de tiempo libre conoce usted?</a:t>
            </a:r>
          </a:p>
          <a:p>
            <a:pPr marL="0" indent="0">
              <a:buNone/>
            </a:pPr>
            <a:endParaRPr lang="es-ES" sz="5000" dirty="0"/>
          </a:p>
          <a:p>
            <a:pPr marL="0" indent="0">
              <a:buNone/>
            </a:pPr>
            <a:endParaRPr lang="es-ES" sz="5000" dirty="0"/>
          </a:p>
          <a:p>
            <a:endParaRPr lang="es-ES" dirty="0"/>
          </a:p>
          <a:p>
            <a:r>
              <a:rPr lang="es-ES" i="1" u="sng" dirty="0">
                <a:solidFill>
                  <a:schemeClr val="bg1"/>
                </a:solidFill>
              </a:rPr>
              <a:t>Información:</a:t>
            </a:r>
            <a:endParaRPr lang="nl-BE" i="1" u="sng" dirty="0">
              <a:solidFill>
                <a:schemeClr val="bg1"/>
              </a:solidFill>
            </a:endParaRPr>
          </a:p>
          <a:p>
            <a:r>
              <a:rPr lang="es-ES" i="1" u="sng" dirty="0">
                <a:solidFill>
                  <a:schemeClr val="bg1"/>
                </a:solidFill>
              </a:rPr>
              <a:t>Javier Mariscal (1950): diseñador nacido en la ciudad de Valencia, España. Ha desarrollado su acitividad artística en diversas disciplinas: diseño gráfico, diseño de mobiliario, pintura, escultura, interiorismo, paisaje urbano, jardinería etc</a:t>
            </a:r>
            <a:r>
              <a:rPr lang="es-ES" dirty="0">
                <a:solidFill>
                  <a:schemeClr val="bg1"/>
                </a:solidFill>
              </a:rPr>
              <a:t>.</a:t>
            </a:r>
            <a:endParaRPr lang="nl-BE" dirty="0">
              <a:solidFill>
                <a:schemeClr val="bg1"/>
              </a:solidFill>
            </a:endParaRPr>
          </a:p>
          <a:p>
            <a:endParaRPr lang="nl-BE" dirty="0"/>
          </a:p>
          <a:p>
            <a:endParaRPr lang="nl-BE" dirty="0"/>
          </a:p>
        </p:txBody>
      </p:sp>
      <p:pic>
        <p:nvPicPr>
          <p:cNvPr id="2074" name="Picture 26" descr="Barcelona 92, COBI, XXV Olympic Summer Games | Mariscal Cobi">
            <a:extLst>
              <a:ext uri="{FF2B5EF4-FFF2-40B4-BE49-F238E27FC236}">
                <a16:creationId xmlns:a16="http://schemas.microsoft.com/office/drawing/2014/main" id="{89C75166-9EF1-4D56-B34D-42BDBE584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421" y="3320716"/>
            <a:ext cx="2811379" cy="299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217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deport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94" y="393895"/>
            <a:ext cx="5865813" cy="6063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333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01BD84F-838A-4BC8-9E18-11D7FD5BF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50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E8129EF-E687-4BBE-B131-CF378C629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72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920652C-8738-4C16-9BC6-DBF554998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34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29E10E0-914F-4979-BBAA-6E5387DC1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76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16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BC5517E-7EF3-4EB3-AD49-93B063AC042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681163"/>
            <a:ext cx="5157788" cy="823912"/>
          </a:xfrm>
        </p:spPr>
        <p:txBody>
          <a:bodyPr/>
          <a:lstStyle/>
          <a:p>
            <a:pPr algn="ctr"/>
            <a:r>
              <a:rPr lang="nl-BE" dirty="0"/>
              <a:t>La </a:t>
            </a:r>
            <a:r>
              <a:rPr lang="nl-BE" dirty="0" err="1"/>
              <a:t>crema</a:t>
            </a:r>
            <a:r>
              <a:rPr lang="nl-BE" dirty="0"/>
              <a:t> </a:t>
            </a:r>
            <a:r>
              <a:rPr lang="nl-BE" dirty="0" err="1"/>
              <a:t>catalana</a:t>
            </a:r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49388C41-8E96-44D5-B718-1EBF8542AFF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008813" y="1681163"/>
            <a:ext cx="5183187" cy="823912"/>
          </a:xfrm>
        </p:spPr>
        <p:txBody>
          <a:bodyPr/>
          <a:lstStyle/>
          <a:p>
            <a:pPr algn="ctr"/>
            <a:r>
              <a:rPr lang="nl-BE" dirty="0"/>
              <a:t>El café </a:t>
            </a:r>
            <a:r>
              <a:rPr lang="nl-BE" dirty="0" err="1"/>
              <a:t>irlandés</a:t>
            </a:r>
            <a:endParaRPr lang="nl-BE" dirty="0"/>
          </a:p>
          <a:p>
            <a:endParaRPr lang="nl-BE" dirty="0"/>
          </a:p>
        </p:txBody>
      </p:sp>
      <p:pic>
        <p:nvPicPr>
          <p:cNvPr id="14" name="Tijdelijke aanduiding voor inhoud 13">
            <a:extLst>
              <a:ext uri="{FF2B5EF4-FFF2-40B4-BE49-F238E27FC236}">
                <a16:creationId xmlns:a16="http://schemas.microsoft.com/office/drawing/2014/main" id="{944ED4DD-236E-4E08-97F0-60B15742220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258956" y="2901950"/>
            <a:ext cx="3098732" cy="2890838"/>
          </a:xfrm>
          <a:prstGeom prst="rect">
            <a:avLst/>
          </a:prstGeom>
        </p:spPr>
      </p:pic>
      <p:pic>
        <p:nvPicPr>
          <p:cNvPr id="15" name="Tijdelijke aanduiding voor inhoud 14">
            <a:extLst>
              <a:ext uri="{FF2B5EF4-FFF2-40B4-BE49-F238E27FC236}">
                <a16:creationId xmlns:a16="http://schemas.microsoft.com/office/drawing/2014/main" id="{65F1F812-06AE-4A70-A637-A6A8DB6EEDB7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8441635" y="2505075"/>
            <a:ext cx="2491409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80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CA93595-1E65-41E7-A20E-2C5D23FB5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30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BE33621-8066-4FFB-8854-2D85989B7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65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92D0451-CE1F-48D2-A04D-C00C50C96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52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C9603B5-B0B7-42AD-B441-9D37AC05C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32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727A30-E985-4598-B8AB-A2ED4C88204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nl-BE" dirty="0"/>
              <a:t>Página 20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E6A610-E846-4268-9A1E-2648B1732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b="1" dirty="0"/>
              <a:t> </a:t>
            </a:r>
            <a:r>
              <a:rPr lang="es-ES" sz="4000" b="1" dirty="0"/>
              <a:t>2 a. Actividades de tiempo libre. Mire las fotos y apunte…</a:t>
            </a:r>
          </a:p>
          <a:p>
            <a:endParaRPr lang="es-ES" sz="4000" b="1" dirty="0"/>
          </a:p>
          <a:p>
            <a:endParaRPr lang="es-ES" sz="4000" b="1" dirty="0"/>
          </a:p>
          <a:p>
            <a:r>
              <a:rPr lang="nl-BE" sz="1600" dirty="0" err="1"/>
              <a:t>Ejemplos</a:t>
            </a:r>
            <a:r>
              <a:rPr lang="nl-BE" sz="1600" b="1" dirty="0"/>
              <a:t>:</a:t>
            </a:r>
          </a:p>
          <a:p>
            <a:r>
              <a:rPr lang="es-ES" sz="1600" i="1" dirty="0"/>
              <a:t>Me gusta ir en bicicleta.</a:t>
            </a:r>
          </a:p>
          <a:p>
            <a:r>
              <a:rPr lang="es-ES" sz="1600" i="1" dirty="0"/>
              <a:t>Odio (no me gusta) bailar. </a:t>
            </a:r>
          </a:p>
          <a:p>
            <a:r>
              <a:rPr lang="es-ES" sz="1600" i="1" dirty="0"/>
              <a:t>Nunca he pescado.</a:t>
            </a:r>
            <a:endParaRPr lang="nl-BE" sz="1600" i="1" dirty="0"/>
          </a:p>
          <a:p>
            <a:r>
              <a:rPr lang="es-ES" sz="1600" i="1" dirty="0"/>
              <a:t>No sé esquiar, pero quiero aprenderlo.</a:t>
            </a:r>
            <a:endParaRPr lang="nl-BE" sz="1600" i="1" dirty="0"/>
          </a:p>
          <a:p>
            <a:endParaRPr lang="nl-BE" sz="4000" b="1" dirty="0"/>
          </a:p>
          <a:p>
            <a:pPr marL="0" indent="0">
              <a:buNone/>
            </a:pPr>
            <a:endParaRPr lang="nl-BE" sz="4000" b="1" dirty="0"/>
          </a:p>
        </p:txBody>
      </p:sp>
    </p:spTree>
    <p:extLst>
      <p:ext uri="{BB962C8B-B14F-4D97-AF65-F5344CB8AC3E}">
        <p14:creationId xmlns:p14="http://schemas.microsoft.com/office/powerpoint/2010/main" val="894443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4C234A9-679F-48A1-8FDD-6B3F6E286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59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75EFAD3-1DC9-462E-95D6-378A243F4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10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DDD152C-9368-4039-B57B-400401C74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76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1E7B006-8AB0-4BD5-B6A3-C12B5CC21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432556"/>
            <a:ext cx="9144793" cy="5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813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7CCCE4C-CF82-4EDE-8C7A-11F8EB117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11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9850F93-DF8B-419A-8ED6-4CF840FDE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765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ACFF39F-1A8D-40E3-AC8C-2C7197634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31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4B22E62-EDE6-4DB2-BD6D-1D36080A2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23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61E383D-79CA-4E6F-8016-0832E556F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81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ADAE3-3C1B-4ED3-9DCA-E5FB0C8214B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nl-BE" dirty="0"/>
              <a:t>Página 20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F409A5-88BE-4742-9671-1C29C9AA5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4000" b="1" dirty="0"/>
              <a:t> </a:t>
            </a:r>
            <a:r>
              <a:rPr lang="es-ES" sz="4000" b="1" dirty="0"/>
              <a:t>2 c. ¿Sabes o puedes…? </a:t>
            </a:r>
          </a:p>
          <a:p>
            <a:r>
              <a:rPr lang="es-ES" dirty="0"/>
              <a:t>Objetivo:</a:t>
            </a:r>
            <a:endParaRPr lang="nl-BE" dirty="0"/>
          </a:p>
          <a:p>
            <a:r>
              <a:rPr lang="es-ES" dirty="0"/>
              <a:t>Sensibilizar sobre el uso de </a:t>
            </a:r>
            <a:r>
              <a:rPr lang="es-ES" b="1" i="1" dirty="0"/>
              <a:t>saber </a:t>
            </a:r>
            <a:r>
              <a:rPr lang="es-ES" b="1" dirty="0"/>
              <a:t>y </a:t>
            </a:r>
            <a:r>
              <a:rPr lang="es-ES" b="1" i="1" dirty="0"/>
              <a:t>poder</a:t>
            </a:r>
            <a:r>
              <a:rPr lang="es-ES" dirty="0"/>
              <a:t>.</a:t>
            </a:r>
            <a:endParaRPr lang="nl-BE" dirty="0"/>
          </a:p>
          <a:p>
            <a:r>
              <a:rPr lang="es-ES" dirty="0"/>
              <a:t>Los alumnos leen las frases de la tabla y reflexionan sobre la traducción al español del verbo </a:t>
            </a:r>
            <a:r>
              <a:rPr lang="es-ES" b="1" i="1" dirty="0"/>
              <a:t>kunnen</a:t>
            </a:r>
            <a:r>
              <a:rPr lang="es-ES" dirty="0"/>
              <a:t>. Con los ejemplos podrán deducir fácilmente que </a:t>
            </a:r>
            <a:r>
              <a:rPr lang="es-ES" b="1" i="1" dirty="0"/>
              <a:t>kunnen</a:t>
            </a:r>
            <a:r>
              <a:rPr lang="es-ES" i="1" dirty="0"/>
              <a:t> </a:t>
            </a:r>
            <a:r>
              <a:rPr lang="es-ES" dirty="0"/>
              <a:t>se traduce por </a:t>
            </a:r>
            <a:r>
              <a:rPr lang="es-ES" b="1" i="1" dirty="0"/>
              <a:t>saber</a:t>
            </a:r>
            <a:r>
              <a:rPr lang="es-ES" i="1" dirty="0"/>
              <a:t> </a:t>
            </a:r>
            <a:r>
              <a:rPr lang="es-ES" dirty="0"/>
              <a:t>cuando se trata de </a:t>
            </a:r>
            <a:r>
              <a:rPr lang="es-ES" u="sng" dirty="0">
                <a:solidFill>
                  <a:srgbClr val="FF0000"/>
                </a:solidFill>
              </a:rPr>
              <a:t>capacidades o conocimientos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/>
              <a:t>y por </a:t>
            </a:r>
            <a:r>
              <a:rPr lang="es-ES" b="1" i="1" dirty="0"/>
              <a:t>poder</a:t>
            </a:r>
            <a:r>
              <a:rPr lang="es-ES" i="1" dirty="0"/>
              <a:t> </a:t>
            </a:r>
            <a:r>
              <a:rPr lang="es-ES" dirty="0"/>
              <a:t>para expresar </a:t>
            </a:r>
            <a:r>
              <a:rPr lang="es-ES" u="sng" dirty="0">
                <a:solidFill>
                  <a:srgbClr val="FF0000"/>
                </a:solidFill>
              </a:rPr>
              <a:t>posibilidad o permiso</a:t>
            </a:r>
            <a:r>
              <a:rPr lang="es-ES" dirty="0"/>
              <a:t>.</a:t>
            </a: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65058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v conocer saber pod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48" y="1477108"/>
            <a:ext cx="11493305" cy="48967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558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saber conocer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5"/>
          <a:stretch/>
        </p:blipFill>
        <p:spPr>
          <a:xfrm>
            <a:off x="2346961" y="378726"/>
            <a:ext cx="7498079" cy="6100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0612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saber y conoc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63" y="0"/>
            <a:ext cx="837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318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7936B-0B8B-4C37-A446-003DD1A09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Vídeo </a:t>
            </a:r>
            <a:r>
              <a:rPr lang="nl-BE" dirty="0" err="1"/>
              <a:t>diferencia</a:t>
            </a:r>
            <a:r>
              <a:rPr lang="nl-BE" dirty="0"/>
              <a:t> </a:t>
            </a:r>
            <a:r>
              <a:rPr lang="nl-BE" dirty="0" err="1"/>
              <a:t>entre</a:t>
            </a:r>
            <a:r>
              <a:rPr lang="nl-BE" dirty="0"/>
              <a:t> </a:t>
            </a:r>
            <a:r>
              <a:rPr lang="nl-BE" dirty="0" err="1"/>
              <a:t>poder</a:t>
            </a:r>
            <a:r>
              <a:rPr lang="nl-BE" dirty="0"/>
              <a:t> y </a:t>
            </a:r>
            <a:r>
              <a:rPr lang="nl-BE" dirty="0" err="1"/>
              <a:t>saber</a:t>
            </a:r>
            <a:r>
              <a:rPr lang="nl-BE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1FFB51-CE68-4162-80E2-5BC545184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hlinkClick r:id="rId3"/>
              </a:rPr>
              <a:t>https://www.youtube.com/watch?v=ffTe8DiXNO8</a:t>
            </a:r>
            <a:endParaRPr lang="nl-BE" dirty="0"/>
          </a:p>
          <a:p>
            <a:r>
              <a:rPr lang="nl-BE" sz="1600" dirty="0" err="1"/>
              <a:t>Chicos</a:t>
            </a:r>
            <a:r>
              <a:rPr lang="nl-BE" sz="1600" dirty="0"/>
              <a:t>, el vídeo </a:t>
            </a:r>
            <a:r>
              <a:rPr lang="nl-BE" sz="1600" dirty="0" err="1"/>
              <a:t>está</a:t>
            </a:r>
            <a:r>
              <a:rPr lang="nl-BE" sz="1600" dirty="0"/>
              <a:t> en </a:t>
            </a:r>
            <a:r>
              <a:rPr lang="nl-BE" sz="1600" dirty="0" err="1"/>
              <a:t>ingles</a:t>
            </a:r>
            <a:r>
              <a:rPr lang="nl-BE" sz="1600" dirty="0"/>
              <a:t>, no he </a:t>
            </a:r>
            <a:r>
              <a:rPr lang="nl-BE" sz="1600" dirty="0" err="1"/>
              <a:t>encontrado</a:t>
            </a:r>
            <a:r>
              <a:rPr lang="nl-BE" sz="1600" dirty="0"/>
              <a:t> </a:t>
            </a:r>
            <a:r>
              <a:rPr lang="nl-BE" sz="1600" dirty="0" err="1"/>
              <a:t>nada</a:t>
            </a:r>
            <a:r>
              <a:rPr lang="nl-BE" sz="1600" dirty="0"/>
              <a:t> en </a:t>
            </a:r>
            <a:r>
              <a:rPr lang="nl-BE" sz="1600" dirty="0" err="1"/>
              <a:t>neerlandés</a:t>
            </a:r>
            <a:r>
              <a:rPr lang="nl-BE" sz="1600" dirty="0"/>
              <a:t>.</a:t>
            </a:r>
          </a:p>
        </p:txBody>
      </p:sp>
      <p:pic>
        <p:nvPicPr>
          <p:cNvPr id="4" name="Onlinemedia 3" title="Differences Between &amp;quot;Poder&amp;quot; And &amp;quot;Saber&amp;quot;">
            <a:hlinkClick r:id="" action="ppaction://media"/>
            <a:extLst>
              <a:ext uri="{FF2B5EF4-FFF2-40B4-BE49-F238E27FC236}">
                <a16:creationId xmlns:a16="http://schemas.microsoft.com/office/drawing/2014/main" id="{6CA3F598-7246-44E8-A8E6-5A150181864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38463" y="2839453"/>
            <a:ext cx="4343400" cy="315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20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168560-1857-4433-AEF0-EBDF0041E6E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nl-BE" dirty="0"/>
              <a:t>Página 21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6B03BEF-9113-4B78-995C-057C989CF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¿Cómo quedamos?</a:t>
            </a:r>
          </a:p>
          <a:p>
            <a:r>
              <a:rPr lang="nl-NL" dirty="0" err="1"/>
              <a:t>Objetivos</a:t>
            </a:r>
            <a:r>
              <a:rPr lang="nl-NL" dirty="0"/>
              <a:t>:</a:t>
            </a:r>
            <a:endParaRPr lang="nl-BE" dirty="0"/>
          </a:p>
          <a:p>
            <a:pPr marL="0" lvl="0" indent="0">
              <a:buNone/>
            </a:pPr>
            <a:r>
              <a:rPr lang="es-ES" sz="2000" dirty="0"/>
              <a:t>Introducir el futuro próximo con </a:t>
            </a:r>
            <a:r>
              <a:rPr lang="es-ES" sz="2000" b="1" i="1" dirty="0"/>
              <a:t>ir a </a:t>
            </a:r>
            <a:r>
              <a:rPr lang="es-ES" sz="2000" b="1" dirty="0"/>
              <a:t>+ infinitivo.</a:t>
            </a:r>
            <a:endParaRPr lang="nl-BE" sz="2000" b="1" dirty="0"/>
          </a:p>
          <a:p>
            <a:pPr marL="0" lvl="0" indent="0">
              <a:buNone/>
            </a:pPr>
            <a:r>
              <a:rPr lang="es-ES" sz="2000" dirty="0"/>
              <a:t>Presentar recursos para </a:t>
            </a:r>
            <a:r>
              <a:rPr lang="es-ES" sz="2000" b="1" dirty="0"/>
              <a:t>proponer, aceptar o rechazar </a:t>
            </a:r>
            <a:r>
              <a:rPr lang="es-ES" sz="2000" dirty="0"/>
              <a:t>una cita.</a:t>
            </a:r>
            <a:endParaRPr lang="nl-BE" sz="2000" dirty="0"/>
          </a:p>
          <a:p>
            <a:pPr marL="0" lvl="0" indent="0">
              <a:buNone/>
            </a:pP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74814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32A50E4B71454C856539089059C626" ma:contentTypeVersion="12" ma:contentTypeDescription="Een nieuw document maken." ma:contentTypeScope="" ma:versionID="21488e170e520668d28e4217d26b08c7">
  <xsd:schema xmlns:xsd="http://www.w3.org/2001/XMLSchema" xmlns:xs="http://www.w3.org/2001/XMLSchema" xmlns:p="http://schemas.microsoft.com/office/2006/metadata/properties" xmlns:ns2="fba00b43-1a58-4c50-9aee-4776c8fb23e6" xmlns:ns3="fd4e53fc-bf1c-495c-b6b8-e44707770e5d" targetNamespace="http://schemas.microsoft.com/office/2006/metadata/properties" ma:root="true" ma:fieldsID="ee134bbbfc6d3d36a7fe8bb76bb3501b" ns2:_="" ns3:_="">
    <xsd:import namespace="fba00b43-1a58-4c50-9aee-4776c8fb23e6"/>
    <xsd:import namespace="fd4e53fc-bf1c-495c-b6b8-e44707770e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EventHashCode" minOccurs="0"/>
                <xsd:element ref="ns2:MediaServiceGenerationTime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a00b43-1a58-4c50-9aee-4776c8fb23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4e53fc-bf1c-495c-b6b8-e44707770e5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D31C61-3058-43FB-AAA0-B71B2F0C932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5C454B8-0182-460C-A9F4-EA3C776FC6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2FE4CE-5D49-4ECC-8893-73C07762E0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a00b43-1a58-4c50-9aee-4776c8fb23e6"/>
    <ds:schemaRef ds:uri="fd4e53fc-bf1c-495c-b6b8-e44707770e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1978</TotalTime>
  <Words>416</Words>
  <Application>Microsoft Office PowerPoint</Application>
  <PresentationFormat>Breedbeeld</PresentationFormat>
  <Paragraphs>68</Paragraphs>
  <Slides>38</Slides>
  <Notes>1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TEMA 2</vt:lpstr>
      <vt:lpstr>Página 19</vt:lpstr>
      <vt:lpstr>Página 20</vt:lpstr>
      <vt:lpstr>Página 20</vt:lpstr>
      <vt:lpstr>PowerPoint-presentatie</vt:lpstr>
      <vt:lpstr>PowerPoint-presentatie</vt:lpstr>
      <vt:lpstr>PowerPoint-presentatie</vt:lpstr>
      <vt:lpstr>Vídeo diferencia entre poder y saber </vt:lpstr>
      <vt:lpstr>Página 21</vt:lpstr>
      <vt:lpstr>PowerPoint-presentatie</vt:lpstr>
      <vt:lpstr>Ir+a+infinitivo</vt:lpstr>
      <vt:lpstr>A) ¿Qué van a hacer? Audio 4</vt:lpstr>
      <vt:lpstr>A) ¿Qué van a hacer? Audio 5</vt:lpstr>
      <vt:lpstr>Soluciones audio</vt:lpstr>
      <vt:lpstr>B) ¿Por qué no vamos a bailar?</vt:lpstr>
      <vt:lpstr>C) Quedar con amigos</vt:lpstr>
      <vt:lpstr>Diferencia entre quedar y quedarse</vt:lpstr>
      <vt:lpstr>D) Actividades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2</dc:title>
  <dc:creator>Katrien Gryspeerdt</dc:creator>
  <cp:lastModifiedBy>petra</cp:lastModifiedBy>
  <cp:revision>55</cp:revision>
  <dcterms:created xsi:type="dcterms:W3CDTF">2017-11-14T15:30:32Z</dcterms:created>
  <dcterms:modified xsi:type="dcterms:W3CDTF">2021-11-29T20:10:23Z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0x0101006532A50E4B71454C856539089059C626</vt:lpwstr>
  </property>
</Properties>
</file>